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82" r:id="rId3"/>
    <p:sldId id="257" r:id="rId4"/>
    <p:sldId id="290" r:id="rId5"/>
    <p:sldId id="292" r:id="rId6"/>
    <p:sldId id="285" r:id="rId7"/>
    <p:sldId id="280" r:id="rId8"/>
    <p:sldId id="278" r:id="rId9"/>
    <p:sldId id="273" r:id="rId10"/>
    <p:sldId id="274" r:id="rId11"/>
    <p:sldId id="275"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61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2020-05-07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smtClean="0"/>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Ne 112</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Linear algebra for nanotechnology engineering</a:t>
            </a:r>
            <a:endParaRPr lang="en-US" sz="2000" i="1" dirty="0">
              <a:solidFill>
                <a:schemeClr val="bg1"/>
              </a:solidFill>
              <a:latin typeface="Georgia" panose="02040502050405020303" pitchFamily="18" charset="0"/>
              <a:cs typeface="Arial" pitchFamily="34" charset="0"/>
            </a:endParaRP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smtClean="0">
                <a:solidFill>
                  <a:schemeClr val="bg1"/>
                </a:solidFill>
                <a:latin typeface="Georgia" panose="02040502050405020303" pitchFamily="18" charset="0"/>
                <a:ea typeface="ＭＳ Ｐゴシック" charset="-128"/>
                <a:cs typeface="Arial" pitchFamily="34" charset="0"/>
              </a:rPr>
              <a:t>Douglas </a:t>
            </a:r>
            <a:r>
              <a:rPr lang="en-US" sz="1600" b="0" kern="0" dirty="0">
                <a:solidFill>
                  <a:schemeClr val="bg1"/>
                </a:solidFill>
                <a:latin typeface="Georgia" panose="02040502050405020303" pitchFamily="18" charset="0"/>
                <a:ea typeface="ＭＳ Ｐゴシック" charset="-128"/>
                <a:cs typeface="Arial" pitchFamily="34" charset="0"/>
              </a:rPr>
              <a:t>Wilhelm Harder, </a:t>
            </a:r>
            <a:r>
              <a:rPr lang="en-US" sz="1600" b="0" kern="0" dirty="0" smtClean="0">
                <a:solidFill>
                  <a:schemeClr val="bg1"/>
                </a:solidFill>
                <a:latin typeface="Georgia" panose="02040502050405020303" pitchFamily="18" charset="0"/>
                <a:ea typeface="ＭＳ Ｐゴシック" charset="-128"/>
                <a:cs typeface="Arial" pitchFamily="34" charset="0"/>
              </a:rPr>
              <a:t>LEL, </a:t>
            </a:r>
            <a:r>
              <a:rPr lang="en-US" sz="1600" b="0" kern="0" dirty="0" err="1" smtClean="0">
                <a:solidFill>
                  <a:schemeClr val="bg1"/>
                </a:solidFill>
                <a:latin typeface="Georgia" panose="02040502050405020303" pitchFamily="18" charset="0"/>
                <a:ea typeface="ＭＳ Ｐゴシック" charset="-128"/>
                <a:cs typeface="Arial" pitchFamily="34" charset="0"/>
              </a:rPr>
              <a:t>M.Math</a:t>
            </a:r>
            <a:r>
              <a:rPr lang="en-US" sz="1600" b="0" kern="0" dirty="0" smtClean="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smtClean="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smtClean="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p:txBody>
          <a:bodyPr/>
          <a:lstStyle/>
          <a:p>
            <a:r>
              <a:rPr lang="en-CA" smtClean="0"/>
              <a:t>The Greek alphabet</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p:txBody>
          <a:bodyPr/>
          <a:lstStyle/>
          <a:p>
            <a:r>
              <a:rPr lang="en-CA" smtClean="0"/>
              <a:t>The Greek alphabet</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CA" smtClean="0"/>
              <a:t>The Greek alphabet</a:t>
            </a:r>
            <a:endParaRPr lang="en-CA"/>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CA" smtClean="0"/>
              <a:t>The Greek alphabet</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11"/>
          </p:nvPr>
        </p:nvSpPr>
        <p:spPr/>
        <p:txBody>
          <a:bodyPr/>
          <a:lstStyle/>
          <a:p>
            <a:r>
              <a:rPr lang="en-CA" smtClean="0"/>
              <a:t>The Greek alphabet</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8" name="Footer Placeholder 7"/>
          <p:cNvSpPr>
            <a:spLocks noGrp="1"/>
          </p:cNvSpPr>
          <p:nvPr>
            <p:ph type="ftr" sz="quarter" idx="11"/>
          </p:nvPr>
        </p:nvSpPr>
        <p:spPr/>
        <p:txBody>
          <a:bodyPr/>
          <a:lstStyle/>
          <a:p>
            <a:r>
              <a:rPr lang="en-CA" smtClean="0"/>
              <a:t>The Greek alphabet</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4" name="Footer Placeholder 3"/>
          <p:cNvSpPr>
            <a:spLocks noGrp="1"/>
          </p:cNvSpPr>
          <p:nvPr>
            <p:ph type="ftr" sz="quarter" idx="11"/>
          </p:nvPr>
        </p:nvSpPr>
        <p:spPr/>
        <p:txBody>
          <a:bodyPr/>
          <a:lstStyle/>
          <a:p>
            <a:r>
              <a:rPr lang="en-CA" smtClean="0"/>
              <a:t>The Greek alphabet</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CA" smtClean="0"/>
              <a:t>The Greek alphabet</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CA" smtClean="0"/>
              <a:t>The Greek alphabet</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CA" smtClean="0"/>
              <a:t>The Greek alphabet</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3"/>
          </p:nvPr>
        </p:nvSpPr>
        <p:spPr>
          <a:xfrm>
            <a:off x="3505200" y="76200"/>
            <a:ext cx="480060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CA" smtClean="0"/>
              <a:t>The Greek alphabet</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Times New Roman" panose="020206030504050203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wav"/><Relationship Id="rId2" Type="http://schemas.microsoft.com/office/2007/relationships/media" Target="../media/media4.wav"/><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wav"/><Relationship Id="rId2" Type="http://schemas.microsoft.com/office/2007/relationships/media" Target="../media/media5.wav"/><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wav"/><Relationship Id="rId2" Type="http://schemas.microsoft.com/office/2007/relationships/media" Target="../media/media6.wav"/><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wav"/><Relationship Id="rId2" Type="http://schemas.microsoft.com/office/2007/relationships/media" Target="../media/media7.wav"/><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1.2 The Greek alphabet</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xmlns:p14="http://schemas.microsoft.com/office/powerpoint/2010/main">
    <mc:Choice Requires="p14">
      <p:transition spd="slow" p14:dur="2000" advTm="7696"/>
    </mc:Choice>
    <mc:Fallback xmlns="">
      <p:transition spd="slow" advTm="76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None so far.</a:t>
            </a:r>
            <a:endParaRPr lang="en-CA" sz="1800" dirty="0"/>
          </a:p>
        </p:txBody>
      </p:sp>
      <p:sp>
        <p:nvSpPr>
          <p:cNvPr id="4" name="Footer Placeholder 3"/>
          <p:cNvSpPr>
            <a:spLocks noGrp="1"/>
          </p:cNvSpPr>
          <p:nvPr>
            <p:ph type="ftr" sz="quarter" idx="11"/>
          </p:nvPr>
        </p:nvSpPr>
        <p:spPr/>
        <p:txBody>
          <a:bodyPr/>
          <a:lstStyle/>
          <a:p>
            <a:r>
              <a:rPr lang="en-CA" smtClean="0"/>
              <a:t>The Greek alphabet</a:t>
            </a:r>
            <a:endParaRPr lang="en-CA"/>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
        <p:nvSpPr>
          <p:cNvPr id="5" name="Slide Number Placeholder 4"/>
          <p:cNvSpPr>
            <a:spLocks noGrp="1"/>
          </p:cNvSpPr>
          <p:nvPr>
            <p:ph type="sldNum" sz="quarter" idx="12"/>
          </p:nvPr>
        </p:nvSpPr>
        <p:spPr/>
        <p:txBody>
          <a:bodyPr/>
          <a:lstStyle/>
          <a:p>
            <a:fld id="{42EF6DC8-DA9C-4533-8A40-BB00A2545AF8}" type="slidenum">
              <a:rPr lang="en-CA" smtClean="0"/>
              <a:pPr/>
              <a:t>10</a:t>
            </a:fld>
            <a:endParaRPr lang="en-CA"/>
          </a:p>
        </p:txBody>
      </p:sp>
    </p:spTree>
    <p:extLst>
      <p:ext uri="{BB962C8B-B14F-4D97-AF65-F5344CB8AC3E}">
        <p14:creationId xmlns:p14="http://schemas.microsoft.com/office/powerpoint/2010/main" val="886795597"/>
      </p:ext>
    </p:extLst>
  </p:cSld>
  <p:clrMapOvr>
    <a:masterClrMapping/>
  </p:clrMapOvr>
  <mc:AlternateContent xmlns:mc="http://schemas.openxmlformats.org/markup-compatibility/2006" xmlns:p14="http://schemas.microsoft.com/office/powerpoint/2010/main">
    <mc:Choice Requires="p14">
      <p:transition spd="slow" p14:dur="2000" advTm="1625"/>
    </mc:Choice>
    <mc:Fallback xmlns="">
      <p:transition spd="slow" advTm="16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smtClean="0"/>
              <a:t>These slides were prepared using the Cambria typeface. Mathematical equations use </a:t>
            </a:r>
            <a:r>
              <a:rPr lang="en-CA" sz="1800" dirty="0" smtClean="0">
                <a:latin typeface="Times New Roman" panose="02020603050405020304" pitchFamily="18" charset="0"/>
              </a:rPr>
              <a:t>Times New Roman</a:t>
            </a:r>
            <a:r>
              <a:rPr lang="en-CA" sz="1800" dirty="0" smtClean="0"/>
              <a:t>, and source code is presented using </a:t>
            </a:r>
            <a:r>
              <a:rPr lang="en-CA" sz="1800" dirty="0" smtClean="0">
                <a:latin typeface="Consolas" panose="020B0609020204030204" pitchFamily="49" charset="0"/>
                <a:cs typeface="Consolas" panose="020B0609020204030204" pitchFamily="49" charset="0"/>
              </a:rPr>
              <a:t>Consolas</a:t>
            </a:r>
            <a:r>
              <a:rPr lang="en-CA" sz="1800" dirty="0" smtClean="0"/>
              <a:t>.</a:t>
            </a:r>
          </a:p>
          <a:p>
            <a:pPr marL="0" indent="0">
              <a:buNone/>
            </a:pPr>
            <a:endParaRPr lang="en-CA" sz="1800" dirty="0" smtClean="0"/>
          </a:p>
          <a:p>
            <a:pPr marL="0" indent="0">
              <a:buNone/>
            </a:pPr>
            <a:r>
              <a:rPr lang="en-CA" sz="1800" dirty="0" smtClean="0"/>
              <a:t>The </a:t>
            </a:r>
            <a:r>
              <a:rPr lang="en-CA" sz="1800" dirty="0"/>
              <a:t>photographs of </a:t>
            </a:r>
            <a:r>
              <a:rPr lang="en-CA" sz="1800" dirty="0" smtClean="0"/>
              <a:t>flowers and a monarch butter appearing </a:t>
            </a:r>
            <a:r>
              <a:rPr lang="en-CA" sz="1800" dirty="0"/>
              <a:t>on the title slide and accenting the top of each other slide were taken at the Royal Botanical Gardens </a:t>
            </a:r>
            <a:r>
              <a:rPr lang="en-CA" sz="1800" dirty="0" smtClean="0"/>
              <a:t>in October of 2017 by </a:t>
            </a:r>
            <a:r>
              <a:rPr lang="en-CA" sz="1800" dirty="0"/>
              <a:t>Douglas Wilhelm Harder. Please see</a:t>
            </a:r>
          </a:p>
          <a:p>
            <a:pPr marL="0" indent="0" algn="ctr">
              <a:buNone/>
            </a:pPr>
            <a:r>
              <a:rPr lang="en-CA" sz="1800" dirty="0"/>
              <a:t>https://www.rbg.ca/</a:t>
            </a:r>
          </a:p>
          <a:p>
            <a:pPr marL="0" indent="0">
              <a:buNone/>
            </a:pPr>
            <a:r>
              <a:rPr lang="en-CA" sz="1800" dirty="0" smtClean="0"/>
              <a:t>for </a:t>
            </a:r>
            <a:r>
              <a:rPr lang="en-CA" sz="1800" dirty="0"/>
              <a:t>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CA" smtClean="0"/>
              <a:t>The Greek alphabet</a:t>
            </a:r>
            <a:endParaRPr lang="en-CA"/>
          </a:p>
        </p:txBody>
      </p:sp>
      <p:pic>
        <p:nvPicPr>
          <p:cNvPr id="12" name="Audio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
        <p:nvSpPr>
          <p:cNvPr id="6" name="Slide Number Placeholder 5"/>
          <p:cNvSpPr>
            <a:spLocks noGrp="1"/>
          </p:cNvSpPr>
          <p:nvPr>
            <p:ph type="sldNum" sz="quarter" idx="12"/>
          </p:nvPr>
        </p:nvSpPr>
        <p:spPr/>
        <p:txBody>
          <a:bodyPr/>
          <a:lstStyle/>
          <a:p>
            <a:fld id="{42EF6DC8-DA9C-4533-8A40-BB00A2545AF8}" type="slidenum">
              <a:rPr lang="en-CA" smtClean="0"/>
              <a:pPr/>
              <a:t>11</a:t>
            </a:fld>
            <a:endParaRPr lang="en-CA"/>
          </a:p>
        </p:txBody>
      </p:sp>
    </p:spTree>
    <p:extLst>
      <p:ext uri="{BB962C8B-B14F-4D97-AF65-F5344CB8AC3E}">
        <p14:creationId xmlns:p14="http://schemas.microsoft.com/office/powerpoint/2010/main" val="1131585356"/>
      </p:ext>
    </p:extLst>
  </p:cSld>
  <p:clrMapOvr>
    <a:masterClrMapping/>
  </p:clrMapOvr>
  <mc:AlternateContent xmlns:mc="http://schemas.openxmlformats.org/markup-compatibility/2006" xmlns:p14="http://schemas.microsoft.com/office/powerpoint/2010/main">
    <mc:Choice Requires="p14">
      <p:transition spd="slow" p14:dur="2000" advTm="2113"/>
    </mc:Choice>
    <mc:Fallback xmlns="">
      <p:transition spd="slow" advTm="21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smtClean="0"/>
              <a:t>ne</a:t>
            </a:r>
            <a:r>
              <a:rPr lang="en-CA" smtClean="0"/>
              <a:t> 112 </a:t>
            </a:r>
            <a:r>
              <a:rPr lang="en-CA" i="1" dirty="0" smtClean="0"/>
              <a:t>Linear algebra for nanotechnology engineering</a:t>
            </a:r>
            <a:r>
              <a:rPr lang="en-CA" dirty="0" smtClean="0"/>
              <a:t> 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CA" smtClean="0"/>
              <a:t>The Greek alphabet</a:t>
            </a:r>
            <a:endParaRPr lang="en-CA"/>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
        <p:nvSpPr>
          <p:cNvPr id="5" name="Slide Number Placeholder 4"/>
          <p:cNvSpPr>
            <a:spLocks noGrp="1"/>
          </p:cNvSpPr>
          <p:nvPr>
            <p:ph type="sldNum" sz="quarter" idx="12"/>
          </p:nvPr>
        </p:nvSpPr>
        <p:spPr/>
        <p:txBody>
          <a:bodyPr/>
          <a:lstStyle/>
          <a:p>
            <a:fld id="{42EF6DC8-DA9C-4533-8A40-BB00A2545AF8}" type="slidenum">
              <a:rPr lang="en-CA" smtClean="0"/>
              <a:pPr/>
              <a:t>12</a:t>
            </a:fld>
            <a:endParaRPr lang="en-CA"/>
          </a:p>
        </p:txBody>
      </p:sp>
    </p:spTree>
    <p:extLst>
      <p:ext uri="{BB962C8B-B14F-4D97-AF65-F5344CB8AC3E}">
        <p14:creationId xmlns:p14="http://schemas.microsoft.com/office/powerpoint/2010/main" val="4272497073"/>
      </p:ext>
    </p:extLst>
  </p:cSld>
  <p:clrMapOvr>
    <a:masterClrMapping/>
  </p:clrMapOvr>
  <mc:AlternateContent xmlns:mc="http://schemas.openxmlformats.org/markup-compatibility/2006" xmlns:p14="http://schemas.microsoft.com/office/powerpoint/2010/main">
    <mc:Choice Requires="p14">
      <p:transition spd="slow" p14:dur="2000" advTm="4494"/>
    </mc:Choice>
    <mc:Fallback xmlns="">
      <p:transition spd="slow" advTm="44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In this topic, we will</a:t>
            </a:r>
          </a:p>
          <a:p>
            <a:pPr lvl="1"/>
            <a:r>
              <a:rPr lang="en-US" dirty="0" smtClean="0"/>
              <a:t>Introduce the Greek alphabet</a:t>
            </a:r>
          </a:p>
          <a:p>
            <a:pPr lvl="1"/>
            <a:r>
              <a:rPr lang="en-US" dirty="0" smtClean="0"/>
              <a:t>Describe where you will use them</a:t>
            </a:r>
          </a:p>
          <a:p>
            <a:pPr lvl="1"/>
            <a:r>
              <a:rPr lang="en-US" dirty="0" smtClean="0"/>
              <a:t>Give some history</a:t>
            </a:r>
          </a:p>
        </p:txBody>
      </p:sp>
      <p:sp>
        <p:nvSpPr>
          <p:cNvPr id="4" name="Footer Placeholder 3"/>
          <p:cNvSpPr>
            <a:spLocks noGrp="1"/>
          </p:cNvSpPr>
          <p:nvPr>
            <p:ph type="ftr" sz="quarter" idx="11"/>
          </p:nvPr>
        </p:nvSpPr>
        <p:spPr/>
        <p:txBody>
          <a:bodyPr/>
          <a:lstStyle/>
          <a:p>
            <a:r>
              <a:rPr lang="en-CA" smtClean="0"/>
              <a:t>The Greek alphabet</a:t>
            </a:r>
            <a:endParaRPr lang="en-CA"/>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
        <p:nvSpPr>
          <p:cNvPr id="5" name="Slide Number Placeholder 4"/>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mc:AlternateContent xmlns:mc="http://schemas.openxmlformats.org/markup-compatibility/2006" xmlns:p14="http://schemas.microsoft.com/office/powerpoint/2010/main">
    <mc:Choice Requires="p14">
      <p:transition spd="slow" p14:dur="2000" advTm="5392"/>
    </mc:Choice>
    <mc:Fallback xmlns="">
      <p:transition spd="slow" advTm="53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Greek alphabet</a:t>
            </a:r>
            <a:endParaRPr lang="en-CA" dirty="0"/>
          </a:p>
        </p:txBody>
      </p:sp>
      <p:sp>
        <p:nvSpPr>
          <p:cNvPr id="3" name="Content Placeholder 2"/>
          <p:cNvSpPr>
            <a:spLocks noGrp="1"/>
          </p:cNvSpPr>
          <p:nvPr>
            <p:ph idx="1"/>
          </p:nvPr>
        </p:nvSpPr>
        <p:spPr/>
        <p:txBody>
          <a:bodyPr/>
          <a:lstStyle/>
          <a:p>
            <a:r>
              <a:rPr lang="en-US" dirty="0" smtClean="0"/>
              <a:t>In this course and in future courses, we will use Greek letters</a:t>
            </a:r>
          </a:p>
          <a:p>
            <a:pPr lvl="1"/>
            <a:r>
              <a:rPr lang="en-US" dirty="0" smtClean="0"/>
              <a:t>Greek letters will be ubiquitous in quantum mechanics</a:t>
            </a:r>
          </a:p>
          <a:p>
            <a:endParaRPr lang="en-US" dirty="0" smtClean="0"/>
          </a:p>
          <a:p>
            <a:r>
              <a:rPr lang="en-US" dirty="0" smtClean="0"/>
              <a:t>Like the Latin alphabet, there are both lower- and upper-case letters</a:t>
            </a:r>
          </a:p>
          <a:p>
            <a:endParaRPr lang="en-US" dirty="0" smtClean="0"/>
          </a:p>
          <a:p>
            <a:r>
              <a:rPr lang="en-US" dirty="0" smtClean="0"/>
              <a:t>English </a:t>
            </a:r>
            <a:r>
              <a:rPr lang="en-US" dirty="0"/>
              <a:t>tends to have short </a:t>
            </a:r>
            <a:r>
              <a:rPr lang="en-US" dirty="0" smtClean="0"/>
              <a:t>names that are never written</a:t>
            </a:r>
            <a:endParaRPr lang="en-US" dirty="0"/>
          </a:p>
          <a:p>
            <a:pPr marL="457200" lvl="1" indent="0">
              <a:buNone/>
            </a:pPr>
            <a:r>
              <a:rPr lang="en-US" dirty="0" smtClean="0"/>
              <a:t>	</a:t>
            </a:r>
            <a:r>
              <a:rPr lang="en-US" dirty="0" err="1" smtClean="0"/>
              <a:t>ai</a:t>
            </a:r>
            <a:r>
              <a:rPr lang="en-US" dirty="0" smtClean="0"/>
              <a:t>	bee	see	dee	</a:t>
            </a:r>
            <a:r>
              <a:rPr lang="en-US" dirty="0" err="1" smtClean="0"/>
              <a:t>ee</a:t>
            </a:r>
            <a:r>
              <a:rPr lang="en-US" dirty="0" smtClean="0"/>
              <a:t>	</a:t>
            </a:r>
            <a:r>
              <a:rPr lang="en-US" dirty="0" err="1" smtClean="0"/>
              <a:t>ef</a:t>
            </a:r>
            <a:r>
              <a:rPr lang="en-US" dirty="0" smtClean="0"/>
              <a:t>	gee	aitch</a:t>
            </a:r>
            <a:br>
              <a:rPr lang="en-US" dirty="0" smtClean="0"/>
            </a:br>
            <a:r>
              <a:rPr lang="en-US" dirty="0" smtClean="0"/>
              <a:t>	eye	jay	kay	el	</a:t>
            </a:r>
            <a:r>
              <a:rPr lang="en-US" dirty="0" err="1" smtClean="0"/>
              <a:t>em</a:t>
            </a:r>
            <a:r>
              <a:rPr lang="en-US" dirty="0" smtClean="0"/>
              <a:t>	</a:t>
            </a:r>
            <a:r>
              <a:rPr lang="en-US" dirty="0" err="1" smtClean="0"/>
              <a:t>en</a:t>
            </a:r>
            <a:r>
              <a:rPr lang="en-US" dirty="0" smtClean="0"/>
              <a:t>	oh	pee</a:t>
            </a:r>
            <a:br>
              <a:rPr lang="en-US" dirty="0" smtClean="0"/>
            </a:br>
            <a:r>
              <a:rPr lang="en-US" dirty="0" smtClean="0"/>
              <a:t>	</a:t>
            </a:r>
            <a:r>
              <a:rPr lang="en-US" dirty="0" err="1" smtClean="0"/>
              <a:t>kyou</a:t>
            </a:r>
            <a:r>
              <a:rPr lang="en-US" dirty="0" smtClean="0"/>
              <a:t>	are	</a:t>
            </a:r>
            <a:r>
              <a:rPr lang="en-US" dirty="0" err="1" smtClean="0"/>
              <a:t>es</a:t>
            </a:r>
            <a:r>
              <a:rPr lang="en-US" dirty="0" smtClean="0"/>
              <a:t>	tee	you	</a:t>
            </a:r>
            <a:r>
              <a:rPr lang="en-US" dirty="0" err="1" smtClean="0"/>
              <a:t>vee</a:t>
            </a:r>
            <a:r>
              <a:rPr lang="en-US" dirty="0" smtClean="0"/>
              <a:t>	double-you  	</a:t>
            </a:r>
            <a:r>
              <a:rPr lang="en-US" dirty="0" err="1" smtClean="0"/>
              <a:t>eks</a:t>
            </a:r>
            <a:r>
              <a:rPr lang="en-US" dirty="0" smtClean="0"/>
              <a:t>	why	zed</a:t>
            </a:r>
            <a:endParaRPr lang="en-US" dirty="0"/>
          </a:p>
          <a:p>
            <a:r>
              <a:rPr lang="en-US" dirty="0" smtClean="0"/>
              <a:t>Greek </a:t>
            </a:r>
            <a:r>
              <a:rPr lang="en-US" dirty="0"/>
              <a:t>names </a:t>
            </a:r>
            <a:r>
              <a:rPr lang="en-US" dirty="0" smtClean="0"/>
              <a:t>tend to be multisyllabic</a:t>
            </a:r>
            <a:endParaRPr lang="en-US" dirty="0"/>
          </a:p>
        </p:txBody>
      </p:sp>
      <p:sp>
        <p:nvSpPr>
          <p:cNvPr id="9" name="Footer Placeholder 8"/>
          <p:cNvSpPr>
            <a:spLocks noGrp="1"/>
          </p:cNvSpPr>
          <p:nvPr>
            <p:ph type="ftr" sz="quarter" idx="11"/>
          </p:nvPr>
        </p:nvSpPr>
        <p:spPr/>
        <p:txBody>
          <a:bodyPr/>
          <a:lstStyle/>
          <a:p>
            <a:r>
              <a:rPr lang="en-CA" smtClean="0"/>
              <a:t>The Greek alphabet</a:t>
            </a:r>
            <a:endParaRPr lang="en-CA"/>
          </a:p>
        </p:txBody>
      </p:sp>
      <p:pic>
        <p:nvPicPr>
          <p:cNvPr id="17" name="Audio 1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42EF6DC8-DA9C-4533-8A40-BB00A2545AF8}" type="slidenum">
              <a:rPr lang="en-CA" smtClean="0"/>
              <a:pPr/>
              <a:t>3</a:t>
            </a:fld>
            <a:endParaRPr lang="en-CA"/>
          </a:p>
        </p:txBody>
      </p:sp>
    </p:spTree>
    <p:custDataLst>
      <p:tags r:id="rId1"/>
    </p:custDataLst>
    <p:extLst>
      <p:ext uri="{BB962C8B-B14F-4D97-AF65-F5344CB8AC3E}">
        <p14:creationId xmlns:p14="http://schemas.microsoft.com/office/powerpoint/2010/main" val="1927398072"/>
      </p:ext>
    </p:extLst>
  </p:cSld>
  <p:clrMapOvr>
    <a:masterClrMapping/>
  </p:clrMapOvr>
  <mc:AlternateContent xmlns:mc="http://schemas.openxmlformats.org/markup-compatibility/2006" xmlns:p14="http://schemas.microsoft.com/office/powerpoint/2010/main">
    <mc:Choice Requires="p14">
      <p:transition spd="slow" p14:dur="2000" advTm="28315"/>
    </mc:Choice>
    <mc:Fallback xmlns="">
      <p:transition spd="slow" advTm="283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1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alphabet</a:t>
            </a:r>
            <a:endParaRPr lang="en-CA" dirty="0"/>
          </a:p>
        </p:txBody>
      </p:sp>
      <p:sp>
        <p:nvSpPr>
          <p:cNvPr id="3" name="Content Placeholder 2"/>
          <p:cNvSpPr>
            <a:spLocks noGrp="1"/>
          </p:cNvSpPr>
          <p:nvPr>
            <p:ph idx="1"/>
          </p:nvPr>
        </p:nvSpPr>
        <p:spPr/>
        <p:txBody>
          <a:bodyPr/>
          <a:lstStyle/>
          <a:p>
            <a:pPr marL="0" indent="0">
              <a:buNone/>
            </a:pPr>
            <a:r>
              <a:rPr lang="en-US" dirty="0" smtClean="0"/>
              <a:t>	</a:t>
            </a:r>
            <a:r>
              <a:rPr lang="en-US" dirty="0" smtClean="0">
                <a:latin typeface="Symbol" panose="05050102010706020507" pitchFamily="18" charset="2"/>
              </a:rPr>
              <a:t>A</a:t>
            </a:r>
            <a:r>
              <a:rPr lang="en-US" dirty="0" smtClean="0"/>
              <a:t>    </a:t>
            </a:r>
            <a:r>
              <a:rPr lang="en-US" i="1" dirty="0" err="1" smtClean="0">
                <a:latin typeface="Symbol" panose="05050102010706020507" pitchFamily="18" charset="2"/>
              </a:rPr>
              <a:t>a</a:t>
            </a:r>
            <a:r>
              <a:rPr lang="en-US" dirty="0" smtClean="0"/>
              <a:t>	alpha				</a:t>
            </a:r>
            <a:r>
              <a:rPr lang="en-US" dirty="0"/>
              <a:t> </a:t>
            </a:r>
            <a:r>
              <a:rPr lang="en-US" dirty="0" smtClean="0">
                <a:latin typeface="Symbol" panose="05050102010706020507" pitchFamily="18" charset="2"/>
              </a:rPr>
              <a:t>N</a:t>
            </a:r>
            <a:r>
              <a:rPr lang="en-US" dirty="0" smtClean="0"/>
              <a:t>    </a:t>
            </a:r>
            <a:r>
              <a:rPr lang="en-US" i="1" dirty="0" err="1" smtClean="0">
                <a:latin typeface="Symbol" panose="05050102010706020507" pitchFamily="18" charset="2"/>
              </a:rPr>
              <a:t>n</a:t>
            </a:r>
            <a:r>
              <a:rPr lang="en-US" dirty="0"/>
              <a:t>	</a:t>
            </a:r>
            <a:r>
              <a:rPr lang="en-US" dirty="0" smtClean="0"/>
              <a:t>nu</a:t>
            </a:r>
          </a:p>
          <a:p>
            <a:pPr marL="0" indent="0">
              <a:buNone/>
            </a:pPr>
            <a:r>
              <a:rPr lang="en-US" dirty="0" smtClean="0"/>
              <a:t>	</a:t>
            </a:r>
            <a:r>
              <a:rPr lang="en-US" dirty="0" smtClean="0">
                <a:latin typeface="Symbol" panose="05050102010706020507" pitchFamily="18" charset="2"/>
              </a:rPr>
              <a:t>B</a:t>
            </a:r>
            <a:r>
              <a:rPr lang="en-US" dirty="0" smtClean="0"/>
              <a:t>    </a:t>
            </a:r>
            <a:r>
              <a:rPr lang="en-US" i="1" dirty="0" err="1" smtClean="0">
                <a:latin typeface="Symbol" panose="05050102010706020507" pitchFamily="18" charset="2"/>
              </a:rPr>
              <a:t>b</a:t>
            </a:r>
            <a:r>
              <a:rPr lang="en-US" i="1" dirty="0" smtClean="0">
                <a:latin typeface="Symbol" panose="05050102010706020507" pitchFamily="18" charset="2"/>
              </a:rPr>
              <a:t> </a:t>
            </a:r>
            <a:r>
              <a:rPr lang="en-US" i="1" dirty="0" smtClean="0"/>
              <a:t>	</a:t>
            </a:r>
            <a:r>
              <a:rPr lang="en-US" dirty="0" smtClean="0"/>
              <a:t>beta</a:t>
            </a:r>
            <a:r>
              <a:rPr lang="en-US" dirty="0"/>
              <a:t>		</a:t>
            </a:r>
            <a:r>
              <a:rPr lang="en-US" dirty="0" smtClean="0"/>
              <a:t>	</a:t>
            </a:r>
            <a:r>
              <a:rPr lang="en-US" dirty="0"/>
              <a:t>	 </a:t>
            </a:r>
            <a:r>
              <a:rPr lang="en-US" dirty="0" smtClean="0">
                <a:latin typeface="Symbol" panose="05050102010706020507" pitchFamily="18" charset="2"/>
              </a:rPr>
              <a:t>X</a:t>
            </a:r>
            <a:r>
              <a:rPr lang="en-US" dirty="0" smtClean="0"/>
              <a:t>    </a:t>
            </a:r>
            <a:r>
              <a:rPr lang="en-US" i="1" dirty="0" err="1" smtClean="0">
                <a:latin typeface="Symbol" panose="05050102010706020507" pitchFamily="18" charset="2"/>
              </a:rPr>
              <a:t>x</a:t>
            </a:r>
            <a:r>
              <a:rPr lang="en-US" dirty="0"/>
              <a:t>	</a:t>
            </a:r>
            <a:r>
              <a:rPr lang="en-US" dirty="0" smtClean="0"/>
              <a:t>xi</a:t>
            </a:r>
          </a:p>
          <a:p>
            <a:pPr marL="0" indent="0">
              <a:buNone/>
            </a:pPr>
            <a:r>
              <a:rPr lang="en-US" dirty="0" smtClean="0">
                <a:latin typeface="Symbol" panose="05050102010706020507" pitchFamily="18" charset="2"/>
              </a:rPr>
              <a:t>	G</a:t>
            </a:r>
            <a:r>
              <a:rPr lang="en-US" dirty="0" smtClean="0"/>
              <a:t>    </a:t>
            </a:r>
            <a:r>
              <a:rPr lang="en-US" i="1" dirty="0" err="1" smtClean="0">
                <a:latin typeface="Symbol" panose="05050102010706020507" pitchFamily="18" charset="2"/>
              </a:rPr>
              <a:t>g</a:t>
            </a:r>
            <a:r>
              <a:rPr lang="en-US" i="1" dirty="0" smtClean="0">
                <a:latin typeface="Symbol" panose="05050102010706020507" pitchFamily="18" charset="2"/>
              </a:rPr>
              <a:t> </a:t>
            </a:r>
            <a:r>
              <a:rPr lang="en-US" i="1" dirty="0"/>
              <a:t>	</a:t>
            </a:r>
            <a:r>
              <a:rPr lang="en-US" dirty="0" smtClean="0"/>
              <a:t>gamma</a:t>
            </a:r>
            <a:r>
              <a:rPr lang="en-US" dirty="0"/>
              <a:t>		</a:t>
            </a:r>
            <a:r>
              <a:rPr lang="en-US" dirty="0" smtClean="0"/>
              <a:t>	</a:t>
            </a:r>
            <a:r>
              <a:rPr lang="en-US" dirty="0"/>
              <a:t>	 </a:t>
            </a:r>
            <a:r>
              <a:rPr lang="en-US" dirty="0" smtClean="0">
                <a:latin typeface="Symbol" panose="05050102010706020507" pitchFamily="18" charset="2"/>
              </a:rPr>
              <a:t>O</a:t>
            </a:r>
            <a:r>
              <a:rPr lang="en-US" dirty="0" smtClean="0"/>
              <a:t>    </a:t>
            </a:r>
            <a:r>
              <a:rPr lang="en-US" i="1" dirty="0" err="1" smtClean="0">
                <a:latin typeface="Symbol" panose="05050102010706020507" pitchFamily="18" charset="2"/>
              </a:rPr>
              <a:t>o</a:t>
            </a:r>
            <a:r>
              <a:rPr lang="en-US" dirty="0"/>
              <a:t>	</a:t>
            </a:r>
            <a:r>
              <a:rPr lang="en-US" dirty="0" smtClean="0"/>
              <a:t>omicron</a:t>
            </a:r>
            <a:endParaRPr lang="en-US" dirty="0"/>
          </a:p>
          <a:p>
            <a:pPr marL="0" indent="0">
              <a:buNone/>
            </a:pPr>
            <a:r>
              <a:rPr lang="en-US" dirty="0" smtClean="0">
                <a:latin typeface="Symbol" panose="05050102010706020507" pitchFamily="18" charset="2"/>
              </a:rPr>
              <a:t>	D   </a:t>
            </a:r>
            <a:r>
              <a:rPr lang="en-US" i="1" dirty="0" err="1" smtClean="0">
                <a:latin typeface="Symbol" panose="05050102010706020507" pitchFamily="18" charset="2"/>
              </a:rPr>
              <a:t>d</a:t>
            </a:r>
            <a:r>
              <a:rPr lang="en-US" i="1" dirty="0" smtClean="0">
                <a:latin typeface="Symbol" panose="05050102010706020507" pitchFamily="18" charset="2"/>
              </a:rPr>
              <a:t> </a:t>
            </a:r>
            <a:r>
              <a:rPr lang="en-US" i="1" dirty="0"/>
              <a:t>	</a:t>
            </a:r>
            <a:r>
              <a:rPr lang="en-US" dirty="0" smtClean="0"/>
              <a:t>delta</a:t>
            </a:r>
            <a:r>
              <a:rPr lang="en-US" dirty="0"/>
              <a:t>		</a:t>
            </a:r>
            <a:r>
              <a:rPr lang="en-US" dirty="0" smtClean="0"/>
              <a:t>	</a:t>
            </a:r>
            <a:r>
              <a:rPr lang="en-US" dirty="0"/>
              <a:t>	 </a:t>
            </a:r>
            <a:r>
              <a:rPr lang="en-US" dirty="0" smtClean="0">
                <a:latin typeface="Symbol" panose="05050102010706020507" pitchFamily="18" charset="2"/>
              </a:rPr>
              <a:t>P</a:t>
            </a:r>
            <a:r>
              <a:rPr lang="en-US" dirty="0" smtClean="0"/>
              <a:t>    </a:t>
            </a:r>
            <a:r>
              <a:rPr lang="en-US" i="1" dirty="0" err="1" smtClean="0">
                <a:latin typeface="Symbol" panose="05050102010706020507" pitchFamily="18" charset="2"/>
              </a:rPr>
              <a:t>p</a:t>
            </a:r>
            <a:r>
              <a:rPr lang="en-US" dirty="0"/>
              <a:t>	</a:t>
            </a:r>
            <a:r>
              <a:rPr lang="en-US" dirty="0" smtClean="0"/>
              <a:t>pi</a:t>
            </a:r>
          </a:p>
          <a:p>
            <a:pPr marL="0" indent="0">
              <a:buNone/>
            </a:pPr>
            <a:r>
              <a:rPr lang="en-US" dirty="0" smtClean="0">
                <a:latin typeface="Symbol" panose="05050102010706020507" pitchFamily="18" charset="2"/>
              </a:rPr>
              <a:t>	E   </a:t>
            </a:r>
            <a:r>
              <a:rPr lang="en-US" i="1" dirty="0" err="1" smtClean="0">
                <a:latin typeface="Symbol" panose="05050102010706020507" pitchFamily="18" charset="2"/>
              </a:rPr>
              <a:t>e</a:t>
            </a:r>
            <a:r>
              <a:rPr lang="en-US" i="1" dirty="0" smtClean="0">
                <a:latin typeface="Symbol" panose="05050102010706020507" pitchFamily="18" charset="2"/>
              </a:rPr>
              <a:t> </a:t>
            </a:r>
            <a:r>
              <a:rPr lang="en-US" i="1" dirty="0"/>
              <a:t>	</a:t>
            </a:r>
            <a:r>
              <a:rPr lang="en-US" dirty="0" smtClean="0"/>
              <a:t>epsilon</a:t>
            </a:r>
            <a:r>
              <a:rPr lang="en-US" dirty="0"/>
              <a:t>		</a:t>
            </a:r>
            <a:r>
              <a:rPr lang="en-US" dirty="0" smtClean="0"/>
              <a:t>	</a:t>
            </a:r>
            <a:r>
              <a:rPr lang="en-US" dirty="0"/>
              <a:t>	 </a:t>
            </a:r>
            <a:r>
              <a:rPr lang="en-US" dirty="0" smtClean="0">
                <a:latin typeface="Symbol" panose="05050102010706020507" pitchFamily="18" charset="2"/>
              </a:rPr>
              <a:t>R</a:t>
            </a:r>
            <a:r>
              <a:rPr lang="en-US" dirty="0" smtClean="0"/>
              <a:t>    </a:t>
            </a:r>
            <a:r>
              <a:rPr lang="en-US" i="1" dirty="0" err="1" smtClean="0">
                <a:latin typeface="Symbol" panose="05050102010706020507" pitchFamily="18" charset="2"/>
              </a:rPr>
              <a:t>r</a:t>
            </a:r>
            <a:r>
              <a:rPr lang="en-US" dirty="0"/>
              <a:t>	</a:t>
            </a:r>
            <a:r>
              <a:rPr lang="en-US" dirty="0" smtClean="0"/>
              <a:t>rho</a:t>
            </a:r>
          </a:p>
          <a:p>
            <a:pPr marL="0" indent="0">
              <a:buNone/>
            </a:pPr>
            <a:r>
              <a:rPr lang="en-US" dirty="0" smtClean="0">
                <a:latin typeface="Symbol" panose="05050102010706020507" pitchFamily="18" charset="2"/>
              </a:rPr>
              <a:t>	Z   </a:t>
            </a:r>
            <a:r>
              <a:rPr lang="en-US" i="1" dirty="0" err="1" smtClean="0">
                <a:latin typeface="Symbol" panose="05050102010706020507" pitchFamily="18" charset="2"/>
              </a:rPr>
              <a:t>z</a:t>
            </a:r>
            <a:r>
              <a:rPr lang="en-US" i="1" dirty="0" smtClean="0">
                <a:latin typeface="Symbol" panose="05050102010706020507" pitchFamily="18" charset="2"/>
              </a:rPr>
              <a:t> </a:t>
            </a:r>
            <a:r>
              <a:rPr lang="en-US" i="1" dirty="0"/>
              <a:t>	</a:t>
            </a:r>
            <a:r>
              <a:rPr lang="en-US" dirty="0" smtClean="0"/>
              <a:t>zeta</a:t>
            </a:r>
            <a:r>
              <a:rPr lang="en-US" dirty="0"/>
              <a:t>		</a:t>
            </a:r>
            <a:r>
              <a:rPr lang="en-US" dirty="0" smtClean="0"/>
              <a:t>	</a:t>
            </a:r>
            <a:r>
              <a:rPr lang="en-US" dirty="0"/>
              <a:t>	 </a:t>
            </a:r>
            <a:r>
              <a:rPr lang="en-US" dirty="0" smtClean="0">
                <a:latin typeface="Symbol" panose="05050102010706020507" pitchFamily="18" charset="2"/>
              </a:rPr>
              <a:t>S</a:t>
            </a:r>
            <a:r>
              <a:rPr lang="en-US" dirty="0" smtClean="0"/>
              <a:t>    </a:t>
            </a:r>
            <a:r>
              <a:rPr lang="en-US" i="1" dirty="0" err="1" smtClean="0">
                <a:latin typeface="Symbol" panose="05050102010706020507" pitchFamily="18" charset="2"/>
              </a:rPr>
              <a:t>s</a:t>
            </a:r>
            <a:r>
              <a:rPr lang="en-US" dirty="0"/>
              <a:t>	</a:t>
            </a:r>
            <a:r>
              <a:rPr lang="en-US" dirty="0" smtClean="0"/>
              <a:t>sigma</a:t>
            </a:r>
            <a:endParaRPr lang="en-US" dirty="0"/>
          </a:p>
          <a:p>
            <a:pPr marL="0" indent="0">
              <a:buNone/>
            </a:pPr>
            <a:r>
              <a:rPr lang="en-US" dirty="0" smtClean="0">
                <a:latin typeface="Symbol" panose="05050102010706020507" pitchFamily="18" charset="2"/>
              </a:rPr>
              <a:t>	H   </a:t>
            </a:r>
            <a:r>
              <a:rPr lang="en-US" i="1" dirty="0" err="1" smtClean="0">
                <a:latin typeface="Symbol" panose="05050102010706020507" pitchFamily="18" charset="2"/>
              </a:rPr>
              <a:t>h</a:t>
            </a:r>
            <a:r>
              <a:rPr lang="en-US" i="1" dirty="0" smtClean="0">
                <a:latin typeface="Symbol" panose="05050102010706020507" pitchFamily="18" charset="2"/>
              </a:rPr>
              <a:t> </a:t>
            </a:r>
            <a:r>
              <a:rPr lang="en-US" i="1" dirty="0"/>
              <a:t>	</a:t>
            </a:r>
            <a:r>
              <a:rPr lang="en-US" dirty="0" smtClean="0"/>
              <a:t>eta</a:t>
            </a:r>
            <a:r>
              <a:rPr lang="en-US" dirty="0"/>
              <a:t>		</a:t>
            </a:r>
            <a:r>
              <a:rPr lang="en-US" dirty="0" smtClean="0"/>
              <a:t>	</a:t>
            </a:r>
            <a:r>
              <a:rPr lang="en-US" dirty="0"/>
              <a:t>	 </a:t>
            </a:r>
            <a:r>
              <a:rPr lang="en-US" dirty="0" smtClean="0">
                <a:latin typeface="Symbol" panose="05050102010706020507" pitchFamily="18" charset="2"/>
              </a:rPr>
              <a:t>T</a:t>
            </a:r>
            <a:r>
              <a:rPr lang="en-US" dirty="0" smtClean="0"/>
              <a:t>    </a:t>
            </a:r>
            <a:r>
              <a:rPr lang="en-US" i="1" dirty="0" err="1" smtClean="0">
                <a:latin typeface="Symbol" panose="05050102010706020507" pitchFamily="18" charset="2"/>
              </a:rPr>
              <a:t>t</a:t>
            </a:r>
            <a:r>
              <a:rPr lang="en-US" dirty="0"/>
              <a:t>	</a:t>
            </a:r>
            <a:r>
              <a:rPr lang="en-US" dirty="0" smtClean="0"/>
              <a:t>tau</a:t>
            </a:r>
            <a:endParaRPr lang="en-US" dirty="0"/>
          </a:p>
          <a:p>
            <a:pPr marL="0" indent="0">
              <a:buNone/>
            </a:pPr>
            <a:r>
              <a:rPr lang="en-US" dirty="0" smtClean="0">
                <a:latin typeface="Symbol" panose="05050102010706020507" pitchFamily="18" charset="2"/>
              </a:rPr>
              <a:t>	Q   </a:t>
            </a:r>
            <a:r>
              <a:rPr lang="en-US" i="1" dirty="0" err="1" smtClean="0">
                <a:latin typeface="Symbol" panose="05050102010706020507" pitchFamily="18" charset="2"/>
              </a:rPr>
              <a:t>q</a:t>
            </a:r>
            <a:r>
              <a:rPr lang="en-US" i="1" dirty="0" smtClean="0">
                <a:latin typeface="Symbol" panose="05050102010706020507" pitchFamily="18" charset="2"/>
              </a:rPr>
              <a:t> </a:t>
            </a:r>
            <a:r>
              <a:rPr lang="en-US" i="1" dirty="0"/>
              <a:t>	</a:t>
            </a:r>
            <a:r>
              <a:rPr lang="en-US" dirty="0" smtClean="0"/>
              <a:t>theta</a:t>
            </a:r>
            <a:r>
              <a:rPr lang="en-US" dirty="0"/>
              <a:t>		</a:t>
            </a:r>
            <a:r>
              <a:rPr lang="en-US" dirty="0" smtClean="0"/>
              <a:t>	</a:t>
            </a:r>
            <a:r>
              <a:rPr lang="en-US" dirty="0"/>
              <a:t>	 </a:t>
            </a:r>
            <a:r>
              <a:rPr lang="en-US" dirty="0" smtClean="0">
                <a:latin typeface="Symbol" panose="05050102010706020507" pitchFamily="18" charset="2"/>
              </a:rPr>
              <a:t>U</a:t>
            </a:r>
            <a:r>
              <a:rPr lang="en-US" dirty="0" smtClean="0"/>
              <a:t>    </a:t>
            </a:r>
            <a:r>
              <a:rPr lang="en-US" i="1" dirty="0" err="1">
                <a:latin typeface="Symbol" panose="05050102010706020507" pitchFamily="18" charset="2"/>
              </a:rPr>
              <a:t>u</a:t>
            </a:r>
            <a:r>
              <a:rPr lang="en-US" dirty="0"/>
              <a:t>	</a:t>
            </a:r>
            <a:r>
              <a:rPr lang="en-US" dirty="0" smtClean="0"/>
              <a:t>upsilon</a:t>
            </a:r>
            <a:endParaRPr lang="en-US" dirty="0"/>
          </a:p>
          <a:p>
            <a:pPr marL="0" indent="0">
              <a:buNone/>
            </a:pPr>
            <a:r>
              <a:rPr lang="en-US" dirty="0" smtClean="0">
                <a:latin typeface="Symbol" panose="05050102010706020507" pitchFamily="18" charset="2"/>
              </a:rPr>
              <a:t>	 I    </a:t>
            </a:r>
            <a:r>
              <a:rPr lang="en-US" i="1" dirty="0" err="1" smtClean="0">
                <a:latin typeface="Symbol" panose="05050102010706020507" pitchFamily="18" charset="2"/>
              </a:rPr>
              <a:t>i</a:t>
            </a:r>
            <a:r>
              <a:rPr lang="en-US" i="1" dirty="0" smtClean="0">
                <a:latin typeface="Symbol" panose="05050102010706020507" pitchFamily="18" charset="2"/>
              </a:rPr>
              <a:t> </a:t>
            </a:r>
            <a:r>
              <a:rPr lang="en-US" i="1" dirty="0"/>
              <a:t>	</a:t>
            </a:r>
            <a:r>
              <a:rPr lang="en-US" dirty="0" smtClean="0"/>
              <a:t>iota</a:t>
            </a:r>
            <a:r>
              <a:rPr lang="en-US" dirty="0"/>
              <a:t>		</a:t>
            </a:r>
            <a:r>
              <a:rPr lang="en-US" dirty="0" smtClean="0"/>
              <a:t>	</a:t>
            </a:r>
            <a:r>
              <a:rPr lang="en-US" dirty="0"/>
              <a:t>	 </a:t>
            </a:r>
            <a:r>
              <a:rPr lang="en-US" dirty="0" smtClean="0">
                <a:latin typeface="Symbol" panose="05050102010706020507" pitchFamily="18" charset="2"/>
              </a:rPr>
              <a:t>F</a:t>
            </a:r>
            <a:r>
              <a:rPr lang="en-US" dirty="0" smtClean="0"/>
              <a:t>    </a:t>
            </a:r>
            <a:r>
              <a:rPr lang="en-US" i="1" dirty="0" err="1" smtClean="0">
                <a:latin typeface="Symbol" panose="05050102010706020507" pitchFamily="18" charset="2"/>
              </a:rPr>
              <a:t>f</a:t>
            </a:r>
            <a:r>
              <a:rPr lang="en-US" dirty="0"/>
              <a:t>	</a:t>
            </a:r>
            <a:r>
              <a:rPr lang="en-US" dirty="0" smtClean="0"/>
              <a:t>phi</a:t>
            </a:r>
            <a:endParaRPr lang="en-US" dirty="0"/>
          </a:p>
          <a:p>
            <a:pPr marL="0" indent="0">
              <a:buNone/>
            </a:pPr>
            <a:r>
              <a:rPr lang="en-US" dirty="0" smtClean="0">
                <a:latin typeface="Symbol" panose="05050102010706020507" pitchFamily="18" charset="2"/>
              </a:rPr>
              <a:t>	K   </a:t>
            </a:r>
            <a:r>
              <a:rPr lang="en-US" i="1" dirty="0" err="1" smtClean="0">
                <a:latin typeface="Symbol" panose="05050102010706020507" pitchFamily="18" charset="2"/>
              </a:rPr>
              <a:t>k</a:t>
            </a:r>
            <a:r>
              <a:rPr lang="en-US" i="1" dirty="0" smtClean="0">
                <a:latin typeface="Symbol" panose="05050102010706020507" pitchFamily="18" charset="2"/>
              </a:rPr>
              <a:t> </a:t>
            </a:r>
            <a:r>
              <a:rPr lang="en-US" i="1" dirty="0"/>
              <a:t>	</a:t>
            </a:r>
            <a:r>
              <a:rPr lang="en-US" dirty="0" smtClean="0"/>
              <a:t>kappa</a:t>
            </a:r>
            <a:r>
              <a:rPr lang="en-US" dirty="0"/>
              <a:t>		</a:t>
            </a:r>
            <a:r>
              <a:rPr lang="en-US" dirty="0" smtClean="0"/>
              <a:t>	</a:t>
            </a:r>
            <a:r>
              <a:rPr lang="en-US" dirty="0"/>
              <a:t>	 </a:t>
            </a:r>
            <a:r>
              <a:rPr lang="en-US" dirty="0" smtClean="0">
                <a:latin typeface="Symbol" panose="05050102010706020507" pitchFamily="18" charset="2"/>
              </a:rPr>
              <a:t>C</a:t>
            </a:r>
            <a:r>
              <a:rPr lang="en-US" dirty="0" smtClean="0"/>
              <a:t>    </a:t>
            </a:r>
            <a:r>
              <a:rPr lang="en-US" i="1" dirty="0" err="1" smtClean="0">
                <a:latin typeface="Symbol" panose="05050102010706020507" pitchFamily="18" charset="2"/>
              </a:rPr>
              <a:t>c</a:t>
            </a:r>
            <a:r>
              <a:rPr lang="en-US" dirty="0"/>
              <a:t>	</a:t>
            </a:r>
            <a:r>
              <a:rPr lang="en-US" dirty="0" smtClean="0"/>
              <a:t>chi</a:t>
            </a:r>
            <a:endParaRPr lang="en-US" dirty="0"/>
          </a:p>
          <a:p>
            <a:pPr marL="0" indent="0">
              <a:buNone/>
            </a:pPr>
            <a:r>
              <a:rPr lang="en-US" dirty="0" smtClean="0">
                <a:latin typeface="Symbol" panose="05050102010706020507" pitchFamily="18" charset="2"/>
              </a:rPr>
              <a:t>	L   </a:t>
            </a:r>
            <a:r>
              <a:rPr lang="en-US" i="1" dirty="0" err="1" smtClean="0">
                <a:latin typeface="Symbol" panose="05050102010706020507" pitchFamily="18" charset="2"/>
              </a:rPr>
              <a:t>l</a:t>
            </a:r>
            <a:r>
              <a:rPr lang="en-US" i="1" dirty="0" smtClean="0">
                <a:latin typeface="Symbol" panose="05050102010706020507" pitchFamily="18" charset="2"/>
              </a:rPr>
              <a:t> </a:t>
            </a:r>
            <a:r>
              <a:rPr lang="en-US" i="1" dirty="0"/>
              <a:t>	</a:t>
            </a:r>
            <a:r>
              <a:rPr lang="en-US" dirty="0" smtClean="0"/>
              <a:t>lambda</a:t>
            </a:r>
            <a:r>
              <a:rPr lang="en-US" dirty="0"/>
              <a:t>		</a:t>
            </a:r>
            <a:r>
              <a:rPr lang="en-US" dirty="0" smtClean="0"/>
              <a:t>	</a:t>
            </a:r>
            <a:r>
              <a:rPr lang="en-US" dirty="0"/>
              <a:t>	 </a:t>
            </a:r>
            <a:r>
              <a:rPr lang="en-US" dirty="0" smtClean="0">
                <a:latin typeface="Symbol" panose="05050102010706020507" pitchFamily="18" charset="2"/>
              </a:rPr>
              <a:t>Y</a:t>
            </a:r>
            <a:r>
              <a:rPr lang="en-US" dirty="0" smtClean="0"/>
              <a:t>   </a:t>
            </a:r>
            <a:r>
              <a:rPr lang="en-US" i="1" dirty="0" err="1" smtClean="0">
                <a:latin typeface="Symbol" panose="05050102010706020507" pitchFamily="18" charset="2"/>
              </a:rPr>
              <a:t>y</a:t>
            </a:r>
            <a:r>
              <a:rPr lang="en-US" dirty="0"/>
              <a:t>	</a:t>
            </a:r>
            <a:r>
              <a:rPr lang="en-US" dirty="0" smtClean="0"/>
              <a:t>psi</a:t>
            </a:r>
            <a:endParaRPr lang="en-US" dirty="0"/>
          </a:p>
          <a:p>
            <a:pPr marL="0" indent="0">
              <a:buNone/>
            </a:pPr>
            <a:r>
              <a:rPr lang="en-US" dirty="0" smtClean="0">
                <a:latin typeface="Symbol" panose="05050102010706020507" pitchFamily="18" charset="2"/>
              </a:rPr>
              <a:t>	M  </a:t>
            </a:r>
            <a:r>
              <a:rPr lang="en-US" i="1" dirty="0" err="1" smtClean="0">
                <a:latin typeface="Symbol" panose="05050102010706020507" pitchFamily="18" charset="2"/>
              </a:rPr>
              <a:t>m</a:t>
            </a:r>
            <a:r>
              <a:rPr lang="en-US" i="1" dirty="0" smtClean="0">
                <a:latin typeface="Symbol" panose="05050102010706020507" pitchFamily="18" charset="2"/>
              </a:rPr>
              <a:t> </a:t>
            </a:r>
            <a:r>
              <a:rPr lang="en-US" i="1" dirty="0"/>
              <a:t>	</a:t>
            </a:r>
            <a:r>
              <a:rPr lang="en-US" dirty="0" smtClean="0"/>
              <a:t>mu</a:t>
            </a:r>
            <a:r>
              <a:rPr lang="en-US" dirty="0"/>
              <a:t>		</a:t>
            </a:r>
            <a:r>
              <a:rPr lang="en-US" dirty="0" smtClean="0"/>
              <a:t>	</a:t>
            </a:r>
            <a:r>
              <a:rPr lang="en-US" dirty="0"/>
              <a:t>	 </a:t>
            </a:r>
            <a:r>
              <a:rPr lang="en-US" dirty="0" smtClean="0">
                <a:latin typeface="Symbol" panose="05050102010706020507" pitchFamily="18" charset="2"/>
              </a:rPr>
              <a:t>W</a:t>
            </a:r>
            <a:r>
              <a:rPr lang="en-US" dirty="0" smtClean="0"/>
              <a:t>    </a:t>
            </a:r>
            <a:r>
              <a:rPr lang="en-US" i="1" dirty="0" err="1" smtClean="0">
                <a:latin typeface="Symbol" panose="05050102010706020507" pitchFamily="18" charset="2"/>
              </a:rPr>
              <a:t>w</a:t>
            </a:r>
            <a:r>
              <a:rPr lang="en-US" dirty="0"/>
              <a:t>	</a:t>
            </a:r>
            <a:r>
              <a:rPr lang="en-US" dirty="0" smtClean="0"/>
              <a:t>omega</a:t>
            </a:r>
            <a:endParaRPr lang="en-US" dirty="0"/>
          </a:p>
        </p:txBody>
      </p:sp>
      <p:sp>
        <p:nvSpPr>
          <p:cNvPr id="9" name="Footer Placeholder 8"/>
          <p:cNvSpPr>
            <a:spLocks noGrp="1"/>
          </p:cNvSpPr>
          <p:nvPr>
            <p:ph type="ftr" sz="quarter" idx="11"/>
          </p:nvPr>
        </p:nvSpPr>
        <p:spPr/>
        <p:txBody>
          <a:bodyPr/>
          <a:lstStyle/>
          <a:p>
            <a:r>
              <a:rPr lang="en-CA" smtClean="0"/>
              <a:t>The Greek alphabet</a:t>
            </a:r>
            <a:endParaRPr lang="en-CA"/>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42EF6DC8-DA9C-4533-8A40-BB00A2545AF8}" type="slidenum">
              <a:rPr lang="en-CA" smtClean="0"/>
              <a:pPr/>
              <a:t>4</a:t>
            </a:fld>
            <a:endParaRPr lang="en-CA"/>
          </a:p>
        </p:txBody>
      </p:sp>
    </p:spTree>
    <p:custDataLst>
      <p:tags r:id="rId1"/>
    </p:custDataLst>
    <p:extLst>
      <p:ext uri="{BB962C8B-B14F-4D97-AF65-F5344CB8AC3E}">
        <p14:creationId xmlns:p14="http://schemas.microsoft.com/office/powerpoint/2010/main" val="2738620944"/>
      </p:ext>
    </p:extLst>
  </p:cSld>
  <p:clrMapOvr>
    <a:masterClrMapping/>
  </p:clrMapOvr>
  <mc:AlternateContent xmlns:mc="http://schemas.openxmlformats.org/markup-compatibility/2006" xmlns:p14="http://schemas.microsoft.com/office/powerpoint/2010/main">
    <mc:Choice Requires="p14">
      <p:transition spd="slow" p14:dur="2000" advTm="9880"/>
    </mc:Choice>
    <mc:Fallback xmlns="">
      <p:transition spd="slow" advTm="98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alphabet</a:t>
            </a:r>
            <a:endParaRPr lang="en-CA" dirty="0"/>
          </a:p>
        </p:txBody>
      </p:sp>
      <p:sp>
        <p:nvSpPr>
          <p:cNvPr id="3" name="Content Placeholder 2"/>
          <p:cNvSpPr>
            <a:spLocks noGrp="1"/>
          </p:cNvSpPr>
          <p:nvPr>
            <p:ph idx="1"/>
          </p:nvPr>
        </p:nvSpPr>
        <p:spPr/>
        <p:txBody>
          <a:bodyPr/>
          <a:lstStyle/>
          <a:p>
            <a:pPr marL="0" indent="0">
              <a:buNone/>
            </a:pPr>
            <a:r>
              <a:rPr lang="en-US" dirty="0" smtClean="0"/>
              <a:t>	</a:t>
            </a:r>
            <a:r>
              <a:rPr lang="en-US" dirty="0" smtClean="0">
                <a:solidFill>
                  <a:srgbClr val="002060"/>
                </a:solidFill>
                <a:latin typeface="Symbol" panose="05050102010706020507" pitchFamily="18" charset="2"/>
              </a:rPr>
              <a:t>A</a:t>
            </a:r>
            <a:r>
              <a:rPr lang="en-US" dirty="0" smtClean="0"/>
              <a:t>    </a:t>
            </a:r>
            <a:r>
              <a:rPr lang="en-US" i="1" dirty="0" err="1" smtClean="0">
                <a:latin typeface="Symbol" panose="05050102010706020507" pitchFamily="18" charset="2"/>
              </a:rPr>
              <a:t>a</a:t>
            </a:r>
            <a:r>
              <a:rPr lang="en-US" dirty="0" smtClean="0"/>
              <a:t>	alpha				</a:t>
            </a:r>
            <a:r>
              <a:rPr lang="en-US" dirty="0"/>
              <a:t> </a:t>
            </a:r>
            <a:r>
              <a:rPr lang="en-US" dirty="0" smtClean="0">
                <a:solidFill>
                  <a:srgbClr val="002060"/>
                </a:solidFill>
                <a:latin typeface="Symbol" panose="05050102010706020507" pitchFamily="18" charset="2"/>
              </a:rPr>
              <a:t>N</a:t>
            </a:r>
            <a:r>
              <a:rPr lang="en-US" dirty="0" smtClean="0"/>
              <a:t>    </a:t>
            </a:r>
            <a:r>
              <a:rPr lang="en-US" i="1" dirty="0" err="1" smtClean="0">
                <a:latin typeface="Symbol" panose="05050102010706020507" pitchFamily="18" charset="2"/>
              </a:rPr>
              <a:t>n</a:t>
            </a:r>
            <a:r>
              <a:rPr lang="en-US" dirty="0"/>
              <a:t>	</a:t>
            </a:r>
            <a:r>
              <a:rPr lang="en-US" dirty="0" smtClean="0"/>
              <a:t>nu</a:t>
            </a:r>
          </a:p>
          <a:p>
            <a:pPr marL="0" indent="0">
              <a:buNone/>
            </a:pPr>
            <a:r>
              <a:rPr lang="en-US" dirty="0" smtClean="0"/>
              <a:t>	</a:t>
            </a:r>
            <a:r>
              <a:rPr lang="en-US" dirty="0" smtClean="0">
                <a:solidFill>
                  <a:srgbClr val="002060"/>
                </a:solidFill>
                <a:latin typeface="Symbol" panose="05050102010706020507" pitchFamily="18" charset="2"/>
              </a:rPr>
              <a:t>B</a:t>
            </a:r>
            <a:r>
              <a:rPr lang="en-US" dirty="0" smtClean="0"/>
              <a:t>    </a:t>
            </a:r>
            <a:r>
              <a:rPr lang="en-US" i="1" dirty="0" err="1" smtClean="0">
                <a:latin typeface="Symbol" panose="05050102010706020507" pitchFamily="18" charset="2"/>
              </a:rPr>
              <a:t>b</a:t>
            </a:r>
            <a:r>
              <a:rPr lang="en-US" i="1" dirty="0" smtClean="0">
                <a:latin typeface="Symbol" panose="05050102010706020507" pitchFamily="18" charset="2"/>
              </a:rPr>
              <a:t> </a:t>
            </a:r>
            <a:r>
              <a:rPr lang="en-US" i="1" dirty="0" smtClean="0"/>
              <a:t>	</a:t>
            </a:r>
            <a:r>
              <a:rPr lang="en-US" dirty="0" smtClean="0"/>
              <a:t>beta</a:t>
            </a:r>
            <a:r>
              <a:rPr lang="en-US" dirty="0"/>
              <a:t>		</a:t>
            </a:r>
            <a:r>
              <a:rPr lang="en-US" dirty="0" smtClean="0"/>
              <a:t>	</a:t>
            </a:r>
            <a:r>
              <a:rPr lang="en-US" dirty="0"/>
              <a:t>	 </a:t>
            </a:r>
            <a:r>
              <a:rPr lang="en-US" dirty="0" smtClean="0">
                <a:latin typeface="Symbol" panose="05050102010706020507" pitchFamily="18" charset="2"/>
              </a:rPr>
              <a:t>X</a:t>
            </a:r>
            <a:r>
              <a:rPr lang="en-US" dirty="0" smtClean="0"/>
              <a:t>    </a:t>
            </a:r>
            <a:r>
              <a:rPr lang="en-US" i="1" dirty="0" err="1" smtClean="0">
                <a:latin typeface="Symbol" panose="05050102010706020507" pitchFamily="18" charset="2"/>
              </a:rPr>
              <a:t>x</a:t>
            </a:r>
            <a:r>
              <a:rPr lang="en-US" dirty="0"/>
              <a:t>	</a:t>
            </a:r>
            <a:r>
              <a:rPr lang="en-US" dirty="0" smtClean="0"/>
              <a:t>xi</a:t>
            </a:r>
          </a:p>
          <a:p>
            <a:pPr marL="0" indent="0">
              <a:buNone/>
            </a:pPr>
            <a:r>
              <a:rPr lang="en-US" dirty="0" smtClean="0">
                <a:latin typeface="Symbol" panose="05050102010706020507" pitchFamily="18" charset="2"/>
              </a:rPr>
              <a:t>	G</a:t>
            </a:r>
            <a:r>
              <a:rPr lang="en-US" dirty="0" smtClean="0"/>
              <a:t>    </a:t>
            </a:r>
            <a:r>
              <a:rPr lang="en-US" i="1" dirty="0" err="1" smtClean="0">
                <a:latin typeface="Symbol" panose="05050102010706020507" pitchFamily="18" charset="2"/>
              </a:rPr>
              <a:t>g</a:t>
            </a:r>
            <a:r>
              <a:rPr lang="en-US" i="1" dirty="0" smtClean="0">
                <a:latin typeface="Symbol" panose="05050102010706020507" pitchFamily="18" charset="2"/>
              </a:rPr>
              <a:t> </a:t>
            </a:r>
            <a:r>
              <a:rPr lang="en-US" i="1" dirty="0"/>
              <a:t>	</a:t>
            </a:r>
            <a:r>
              <a:rPr lang="en-US" dirty="0" smtClean="0"/>
              <a:t>gamma</a:t>
            </a:r>
            <a:r>
              <a:rPr lang="en-US" dirty="0"/>
              <a:t>		</a:t>
            </a:r>
            <a:r>
              <a:rPr lang="en-US" dirty="0" smtClean="0"/>
              <a:t>	</a:t>
            </a:r>
            <a:r>
              <a:rPr lang="en-US" dirty="0"/>
              <a:t>	 </a:t>
            </a:r>
            <a:r>
              <a:rPr lang="en-US" dirty="0" smtClean="0">
                <a:solidFill>
                  <a:srgbClr val="002060"/>
                </a:solidFill>
                <a:latin typeface="Symbol" panose="05050102010706020507" pitchFamily="18" charset="2"/>
              </a:rPr>
              <a:t>O</a:t>
            </a:r>
            <a:r>
              <a:rPr lang="en-US" dirty="0" smtClean="0"/>
              <a:t>    </a:t>
            </a:r>
            <a:r>
              <a:rPr lang="en-US" i="1" dirty="0" err="1" smtClean="0">
                <a:solidFill>
                  <a:srgbClr val="002060"/>
                </a:solidFill>
                <a:latin typeface="Symbol" panose="05050102010706020507" pitchFamily="18" charset="2"/>
              </a:rPr>
              <a:t>o</a:t>
            </a:r>
            <a:r>
              <a:rPr lang="en-US" dirty="0"/>
              <a:t>	</a:t>
            </a:r>
            <a:r>
              <a:rPr lang="en-US" dirty="0" smtClean="0"/>
              <a:t>omicron</a:t>
            </a:r>
            <a:endParaRPr lang="en-US" dirty="0"/>
          </a:p>
          <a:p>
            <a:pPr marL="0" indent="0">
              <a:buNone/>
            </a:pPr>
            <a:r>
              <a:rPr lang="en-US" dirty="0" smtClean="0">
                <a:latin typeface="Symbol" panose="05050102010706020507" pitchFamily="18" charset="2"/>
              </a:rPr>
              <a:t>	D   </a:t>
            </a:r>
            <a:r>
              <a:rPr lang="en-US" i="1" dirty="0" err="1" smtClean="0">
                <a:latin typeface="Symbol" panose="05050102010706020507" pitchFamily="18" charset="2"/>
              </a:rPr>
              <a:t>d</a:t>
            </a:r>
            <a:r>
              <a:rPr lang="en-US" i="1" dirty="0" smtClean="0">
                <a:latin typeface="Symbol" panose="05050102010706020507" pitchFamily="18" charset="2"/>
              </a:rPr>
              <a:t> </a:t>
            </a:r>
            <a:r>
              <a:rPr lang="en-US" i="1" dirty="0"/>
              <a:t>	</a:t>
            </a:r>
            <a:r>
              <a:rPr lang="en-US" dirty="0" smtClean="0"/>
              <a:t>delta</a:t>
            </a:r>
            <a:r>
              <a:rPr lang="en-US" dirty="0"/>
              <a:t>		</a:t>
            </a:r>
            <a:r>
              <a:rPr lang="en-US" dirty="0" smtClean="0"/>
              <a:t>	</a:t>
            </a:r>
            <a:r>
              <a:rPr lang="en-US" dirty="0"/>
              <a:t>	 </a:t>
            </a:r>
            <a:r>
              <a:rPr lang="en-US" dirty="0" smtClean="0">
                <a:latin typeface="Symbol" panose="05050102010706020507" pitchFamily="18" charset="2"/>
              </a:rPr>
              <a:t>P</a:t>
            </a:r>
            <a:r>
              <a:rPr lang="en-US" dirty="0" smtClean="0"/>
              <a:t>    </a:t>
            </a:r>
            <a:r>
              <a:rPr lang="en-US" i="1" dirty="0" err="1" smtClean="0">
                <a:latin typeface="Symbol" panose="05050102010706020507" pitchFamily="18" charset="2"/>
              </a:rPr>
              <a:t>p</a:t>
            </a:r>
            <a:r>
              <a:rPr lang="en-US" dirty="0"/>
              <a:t>	</a:t>
            </a:r>
            <a:r>
              <a:rPr lang="en-US" dirty="0" smtClean="0"/>
              <a:t>pi</a:t>
            </a:r>
          </a:p>
          <a:p>
            <a:pPr marL="0" indent="0">
              <a:buNone/>
            </a:pPr>
            <a:r>
              <a:rPr lang="en-US" dirty="0" smtClean="0">
                <a:latin typeface="Symbol" panose="05050102010706020507" pitchFamily="18" charset="2"/>
              </a:rPr>
              <a:t>	</a:t>
            </a:r>
            <a:r>
              <a:rPr lang="en-US" dirty="0" smtClean="0">
                <a:solidFill>
                  <a:srgbClr val="002060"/>
                </a:solidFill>
                <a:latin typeface="Symbol" panose="05050102010706020507" pitchFamily="18" charset="2"/>
              </a:rPr>
              <a:t>E</a:t>
            </a:r>
            <a:r>
              <a:rPr lang="en-US" dirty="0" smtClean="0">
                <a:latin typeface="Symbol" panose="05050102010706020507" pitchFamily="18" charset="2"/>
              </a:rPr>
              <a:t>   </a:t>
            </a:r>
            <a:r>
              <a:rPr lang="en-US" i="1" dirty="0" err="1" smtClean="0">
                <a:latin typeface="Symbol" panose="05050102010706020507" pitchFamily="18" charset="2"/>
              </a:rPr>
              <a:t>e</a:t>
            </a:r>
            <a:r>
              <a:rPr lang="en-US" i="1" dirty="0" smtClean="0">
                <a:latin typeface="Symbol" panose="05050102010706020507" pitchFamily="18" charset="2"/>
              </a:rPr>
              <a:t> </a:t>
            </a:r>
            <a:r>
              <a:rPr lang="en-US" i="1" dirty="0"/>
              <a:t>	</a:t>
            </a:r>
            <a:r>
              <a:rPr lang="en-US" dirty="0" smtClean="0"/>
              <a:t>epsilon</a:t>
            </a:r>
            <a:r>
              <a:rPr lang="en-US" dirty="0"/>
              <a:t>		</a:t>
            </a:r>
            <a:r>
              <a:rPr lang="en-US" dirty="0" smtClean="0"/>
              <a:t>	</a:t>
            </a:r>
            <a:r>
              <a:rPr lang="en-US" dirty="0"/>
              <a:t>	 </a:t>
            </a:r>
            <a:r>
              <a:rPr lang="en-US" dirty="0" smtClean="0">
                <a:solidFill>
                  <a:srgbClr val="002060"/>
                </a:solidFill>
                <a:latin typeface="Symbol" panose="05050102010706020507" pitchFamily="18" charset="2"/>
              </a:rPr>
              <a:t>R</a:t>
            </a:r>
            <a:r>
              <a:rPr lang="en-US" dirty="0" smtClean="0"/>
              <a:t>    </a:t>
            </a:r>
            <a:r>
              <a:rPr lang="en-US" i="1" dirty="0" err="1" smtClean="0">
                <a:latin typeface="Symbol" panose="05050102010706020507" pitchFamily="18" charset="2"/>
              </a:rPr>
              <a:t>r</a:t>
            </a:r>
            <a:r>
              <a:rPr lang="en-US" dirty="0"/>
              <a:t>	</a:t>
            </a:r>
            <a:r>
              <a:rPr lang="en-US" dirty="0" smtClean="0"/>
              <a:t>rho</a:t>
            </a:r>
          </a:p>
          <a:p>
            <a:pPr marL="0" indent="0">
              <a:buNone/>
            </a:pPr>
            <a:r>
              <a:rPr lang="en-US" dirty="0" smtClean="0">
                <a:latin typeface="Symbol" panose="05050102010706020507" pitchFamily="18" charset="2"/>
              </a:rPr>
              <a:t>	</a:t>
            </a:r>
            <a:r>
              <a:rPr lang="en-US" dirty="0" smtClean="0">
                <a:solidFill>
                  <a:srgbClr val="002060"/>
                </a:solidFill>
                <a:latin typeface="Symbol" panose="05050102010706020507" pitchFamily="18" charset="2"/>
              </a:rPr>
              <a:t>Z</a:t>
            </a:r>
            <a:r>
              <a:rPr lang="en-US" dirty="0" smtClean="0">
                <a:latin typeface="Symbol" panose="05050102010706020507" pitchFamily="18" charset="2"/>
              </a:rPr>
              <a:t>   </a:t>
            </a:r>
            <a:r>
              <a:rPr lang="en-US" i="1" dirty="0" err="1" smtClean="0">
                <a:latin typeface="Symbol" panose="05050102010706020507" pitchFamily="18" charset="2"/>
              </a:rPr>
              <a:t>z</a:t>
            </a:r>
            <a:r>
              <a:rPr lang="en-US" i="1" dirty="0" smtClean="0">
                <a:latin typeface="Symbol" panose="05050102010706020507" pitchFamily="18" charset="2"/>
              </a:rPr>
              <a:t> </a:t>
            </a:r>
            <a:r>
              <a:rPr lang="en-US" i="1" dirty="0"/>
              <a:t>	</a:t>
            </a:r>
            <a:r>
              <a:rPr lang="en-US" dirty="0" smtClean="0"/>
              <a:t>zeta</a:t>
            </a:r>
            <a:r>
              <a:rPr lang="en-US" dirty="0"/>
              <a:t>		</a:t>
            </a:r>
            <a:r>
              <a:rPr lang="en-US" dirty="0" smtClean="0"/>
              <a:t>	</a:t>
            </a:r>
            <a:r>
              <a:rPr lang="en-US" dirty="0"/>
              <a:t>	 </a:t>
            </a:r>
            <a:r>
              <a:rPr lang="en-US" dirty="0" smtClean="0">
                <a:latin typeface="Symbol" panose="05050102010706020507" pitchFamily="18" charset="2"/>
              </a:rPr>
              <a:t>S</a:t>
            </a:r>
            <a:r>
              <a:rPr lang="en-US" dirty="0" smtClean="0"/>
              <a:t>    </a:t>
            </a:r>
            <a:r>
              <a:rPr lang="en-US" i="1" dirty="0" err="1" smtClean="0">
                <a:latin typeface="Symbol" panose="05050102010706020507" pitchFamily="18" charset="2"/>
              </a:rPr>
              <a:t>s</a:t>
            </a:r>
            <a:r>
              <a:rPr lang="en-US" dirty="0"/>
              <a:t>	</a:t>
            </a:r>
            <a:r>
              <a:rPr lang="en-US" dirty="0" smtClean="0"/>
              <a:t>sigma</a:t>
            </a:r>
            <a:endParaRPr lang="en-US" dirty="0"/>
          </a:p>
          <a:p>
            <a:pPr marL="0" indent="0">
              <a:buNone/>
            </a:pPr>
            <a:r>
              <a:rPr lang="en-US" dirty="0" smtClean="0">
                <a:latin typeface="Symbol" panose="05050102010706020507" pitchFamily="18" charset="2"/>
              </a:rPr>
              <a:t>	</a:t>
            </a:r>
            <a:r>
              <a:rPr lang="en-US" dirty="0" smtClean="0">
                <a:solidFill>
                  <a:srgbClr val="002060"/>
                </a:solidFill>
                <a:latin typeface="Symbol" panose="05050102010706020507" pitchFamily="18" charset="2"/>
              </a:rPr>
              <a:t>H</a:t>
            </a:r>
            <a:r>
              <a:rPr lang="en-US" dirty="0" smtClean="0">
                <a:latin typeface="Symbol" panose="05050102010706020507" pitchFamily="18" charset="2"/>
              </a:rPr>
              <a:t>   </a:t>
            </a:r>
            <a:r>
              <a:rPr lang="en-US" i="1" dirty="0" err="1" smtClean="0">
                <a:latin typeface="Symbol" panose="05050102010706020507" pitchFamily="18" charset="2"/>
              </a:rPr>
              <a:t>h</a:t>
            </a:r>
            <a:r>
              <a:rPr lang="en-US" i="1" dirty="0" smtClean="0">
                <a:latin typeface="Symbol" panose="05050102010706020507" pitchFamily="18" charset="2"/>
              </a:rPr>
              <a:t> </a:t>
            </a:r>
            <a:r>
              <a:rPr lang="en-US" i="1" dirty="0"/>
              <a:t>	</a:t>
            </a:r>
            <a:r>
              <a:rPr lang="en-US" dirty="0" smtClean="0"/>
              <a:t>eta</a:t>
            </a:r>
            <a:r>
              <a:rPr lang="en-US" dirty="0"/>
              <a:t>		</a:t>
            </a:r>
            <a:r>
              <a:rPr lang="en-US" dirty="0" smtClean="0"/>
              <a:t>	</a:t>
            </a:r>
            <a:r>
              <a:rPr lang="en-US" dirty="0"/>
              <a:t>	 </a:t>
            </a:r>
            <a:r>
              <a:rPr lang="en-US" dirty="0" smtClean="0">
                <a:solidFill>
                  <a:srgbClr val="002060"/>
                </a:solidFill>
                <a:latin typeface="Symbol" panose="05050102010706020507" pitchFamily="18" charset="2"/>
              </a:rPr>
              <a:t>T</a:t>
            </a:r>
            <a:r>
              <a:rPr lang="en-US" dirty="0" smtClean="0"/>
              <a:t>    </a:t>
            </a:r>
            <a:r>
              <a:rPr lang="en-US" i="1" dirty="0" err="1" smtClean="0">
                <a:latin typeface="Symbol" panose="05050102010706020507" pitchFamily="18" charset="2"/>
              </a:rPr>
              <a:t>t</a:t>
            </a:r>
            <a:r>
              <a:rPr lang="en-US" dirty="0"/>
              <a:t>	</a:t>
            </a:r>
            <a:r>
              <a:rPr lang="en-US" dirty="0" smtClean="0"/>
              <a:t>tau</a:t>
            </a:r>
            <a:endParaRPr lang="en-US" dirty="0"/>
          </a:p>
          <a:p>
            <a:pPr marL="0" indent="0">
              <a:buNone/>
            </a:pPr>
            <a:r>
              <a:rPr lang="en-US" dirty="0" smtClean="0">
                <a:latin typeface="Symbol" panose="05050102010706020507" pitchFamily="18" charset="2"/>
              </a:rPr>
              <a:t>	Q   </a:t>
            </a:r>
            <a:r>
              <a:rPr lang="en-US" i="1" dirty="0" err="1" smtClean="0">
                <a:latin typeface="Symbol" panose="05050102010706020507" pitchFamily="18" charset="2"/>
              </a:rPr>
              <a:t>q</a:t>
            </a:r>
            <a:r>
              <a:rPr lang="en-US" i="1" dirty="0" smtClean="0">
                <a:latin typeface="Symbol" panose="05050102010706020507" pitchFamily="18" charset="2"/>
              </a:rPr>
              <a:t> </a:t>
            </a:r>
            <a:r>
              <a:rPr lang="en-US" i="1" dirty="0"/>
              <a:t>	</a:t>
            </a:r>
            <a:r>
              <a:rPr lang="en-US" dirty="0" smtClean="0"/>
              <a:t>theta</a:t>
            </a:r>
            <a:r>
              <a:rPr lang="en-US" dirty="0"/>
              <a:t>		</a:t>
            </a:r>
            <a:r>
              <a:rPr lang="en-US" dirty="0" smtClean="0"/>
              <a:t>	</a:t>
            </a:r>
            <a:r>
              <a:rPr lang="en-US" dirty="0"/>
              <a:t>	 </a:t>
            </a:r>
            <a:r>
              <a:rPr lang="en-US" dirty="0" smtClean="0">
                <a:solidFill>
                  <a:srgbClr val="002060"/>
                </a:solidFill>
                <a:latin typeface="Symbol" panose="05050102010706020507" pitchFamily="18" charset="2"/>
              </a:rPr>
              <a:t>U</a:t>
            </a:r>
            <a:r>
              <a:rPr lang="en-US" dirty="0" smtClean="0"/>
              <a:t>    </a:t>
            </a:r>
            <a:r>
              <a:rPr lang="en-US" i="1" dirty="0" err="1">
                <a:latin typeface="Symbol" panose="05050102010706020507" pitchFamily="18" charset="2"/>
              </a:rPr>
              <a:t>u</a:t>
            </a:r>
            <a:r>
              <a:rPr lang="en-US" dirty="0"/>
              <a:t>	</a:t>
            </a:r>
            <a:r>
              <a:rPr lang="en-US" dirty="0" smtClean="0"/>
              <a:t>upsilon</a:t>
            </a:r>
            <a:endParaRPr lang="en-US" dirty="0"/>
          </a:p>
          <a:p>
            <a:pPr marL="0" indent="0">
              <a:buNone/>
            </a:pPr>
            <a:r>
              <a:rPr lang="en-US" dirty="0" smtClean="0">
                <a:latin typeface="Symbol" panose="05050102010706020507" pitchFamily="18" charset="2"/>
              </a:rPr>
              <a:t>	 </a:t>
            </a:r>
            <a:r>
              <a:rPr lang="en-US" dirty="0" smtClean="0">
                <a:solidFill>
                  <a:srgbClr val="002060"/>
                </a:solidFill>
                <a:latin typeface="Symbol" panose="05050102010706020507" pitchFamily="18" charset="2"/>
              </a:rPr>
              <a:t>I</a:t>
            </a:r>
            <a:r>
              <a:rPr lang="en-US" dirty="0" smtClean="0">
                <a:latin typeface="Symbol" panose="05050102010706020507" pitchFamily="18" charset="2"/>
              </a:rPr>
              <a:t>    </a:t>
            </a:r>
            <a:r>
              <a:rPr lang="en-US" i="1" dirty="0" err="1" smtClean="0">
                <a:solidFill>
                  <a:srgbClr val="002060"/>
                </a:solidFill>
                <a:latin typeface="Symbol" panose="05050102010706020507" pitchFamily="18" charset="2"/>
              </a:rPr>
              <a:t>i</a:t>
            </a:r>
            <a:r>
              <a:rPr lang="en-US" i="1" dirty="0" smtClean="0">
                <a:latin typeface="Symbol" panose="05050102010706020507" pitchFamily="18" charset="2"/>
              </a:rPr>
              <a:t> </a:t>
            </a:r>
            <a:r>
              <a:rPr lang="en-US" i="1" dirty="0"/>
              <a:t>	</a:t>
            </a:r>
            <a:r>
              <a:rPr lang="en-US" dirty="0" smtClean="0"/>
              <a:t>iota</a:t>
            </a:r>
            <a:r>
              <a:rPr lang="en-US" dirty="0"/>
              <a:t>		</a:t>
            </a:r>
            <a:r>
              <a:rPr lang="en-US" dirty="0" smtClean="0"/>
              <a:t>	</a:t>
            </a:r>
            <a:r>
              <a:rPr lang="en-US" dirty="0"/>
              <a:t>	 </a:t>
            </a:r>
            <a:r>
              <a:rPr lang="en-US" dirty="0" smtClean="0">
                <a:latin typeface="Symbol" panose="05050102010706020507" pitchFamily="18" charset="2"/>
              </a:rPr>
              <a:t>F</a:t>
            </a:r>
            <a:r>
              <a:rPr lang="en-US" dirty="0" smtClean="0"/>
              <a:t>    </a:t>
            </a:r>
            <a:r>
              <a:rPr lang="en-US" i="1" dirty="0" err="1" smtClean="0">
                <a:latin typeface="Symbol" panose="05050102010706020507" pitchFamily="18" charset="2"/>
              </a:rPr>
              <a:t>f</a:t>
            </a:r>
            <a:r>
              <a:rPr lang="en-US" dirty="0"/>
              <a:t>	</a:t>
            </a:r>
            <a:r>
              <a:rPr lang="en-US" dirty="0" smtClean="0"/>
              <a:t>phi</a:t>
            </a:r>
            <a:endParaRPr lang="en-US" dirty="0"/>
          </a:p>
          <a:p>
            <a:pPr marL="0" indent="0">
              <a:buNone/>
            </a:pPr>
            <a:r>
              <a:rPr lang="en-US" dirty="0" smtClean="0">
                <a:latin typeface="Symbol" panose="05050102010706020507" pitchFamily="18" charset="2"/>
              </a:rPr>
              <a:t>	</a:t>
            </a:r>
            <a:r>
              <a:rPr lang="en-US" dirty="0" smtClean="0">
                <a:solidFill>
                  <a:srgbClr val="002060"/>
                </a:solidFill>
                <a:latin typeface="Symbol" panose="05050102010706020507" pitchFamily="18" charset="2"/>
              </a:rPr>
              <a:t>K</a:t>
            </a:r>
            <a:r>
              <a:rPr lang="en-US" dirty="0" smtClean="0">
                <a:latin typeface="Symbol" panose="05050102010706020507" pitchFamily="18" charset="2"/>
              </a:rPr>
              <a:t>   </a:t>
            </a:r>
            <a:r>
              <a:rPr lang="en-US" i="1" dirty="0" err="1" smtClean="0">
                <a:latin typeface="Symbol" panose="05050102010706020507" pitchFamily="18" charset="2"/>
              </a:rPr>
              <a:t>k</a:t>
            </a:r>
            <a:r>
              <a:rPr lang="en-US" i="1" dirty="0" smtClean="0">
                <a:latin typeface="Symbol" panose="05050102010706020507" pitchFamily="18" charset="2"/>
              </a:rPr>
              <a:t> </a:t>
            </a:r>
            <a:r>
              <a:rPr lang="en-US" i="1" dirty="0"/>
              <a:t>	</a:t>
            </a:r>
            <a:r>
              <a:rPr lang="en-US" dirty="0" smtClean="0"/>
              <a:t>kappa</a:t>
            </a:r>
            <a:r>
              <a:rPr lang="en-US" dirty="0"/>
              <a:t>		</a:t>
            </a:r>
            <a:r>
              <a:rPr lang="en-US" dirty="0" smtClean="0"/>
              <a:t>	</a:t>
            </a:r>
            <a:r>
              <a:rPr lang="en-US" dirty="0"/>
              <a:t>	 </a:t>
            </a:r>
            <a:r>
              <a:rPr lang="en-US" dirty="0" smtClean="0">
                <a:solidFill>
                  <a:srgbClr val="002060"/>
                </a:solidFill>
                <a:latin typeface="Symbol" panose="05050102010706020507" pitchFamily="18" charset="2"/>
              </a:rPr>
              <a:t>C</a:t>
            </a:r>
            <a:r>
              <a:rPr lang="en-US" dirty="0" smtClean="0"/>
              <a:t>    </a:t>
            </a:r>
            <a:r>
              <a:rPr lang="en-US" i="1" dirty="0" err="1" smtClean="0">
                <a:latin typeface="Symbol" panose="05050102010706020507" pitchFamily="18" charset="2"/>
              </a:rPr>
              <a:t>c</a:t>
            </a:r>
            <a:r>
              <a:rPr lang="en-US" dirty="0"/>
              <a:t>	</a:t>
            </a:r>
            <a:r>
              <a:rPr lang="en-US" dirty="0" smtClean="0"/>
              <a:t>chi</a:t>
            </a:r>
            <a:endParaRPr lang="en-US" dirty="0"/>
          </a:p>
          <a:p>
            <a:pPr marL="0" indent="0">
              <a:buNone/>
            </a:pPr>
            <a:r>
              <a:rPr lang="en-US" dirty="0" smtClean="0">
                <a:latin typeface="Symbol" panose="05050102010706020507" pitchFamily="18" charset="2"/>
              </a:rPr>
              <a:t>	L   </a:t>
            </a:r>
            <a:r>
              <a:rPr lang="en-US" i="1" dirty="0" err="1" smtClean="0">
                <a:latin typeface="Symbol" panose="05050102010706020507" pitchFamily="18" charset="2"/>
              </a:rPr>
              <a:t>l</a:t>
            </a:r>
            <a:r>
              <a:rPr lang="en-US" i="1" dirty="0" smtClean="0">
                <a:latin typeface="Symbol" panose="05050102010706020507" pitchFamily="18" charset="2"/>
              </a:rPr>
              <a:t> </a:t>
            </a:r>
            <a:r>
              <a:rPr lang="en-US" i="1" dirty="0"/>
              <a:t>	</a:t>
            </a:r>
            <a:r>
              <a:rPr lang="en-US" dirty="0" smtClean="0"/>
              <a:t>lambda</a:t>
            </a:r>
            <a:r>
              <a:rPr lang="en-US" dirty="0"/>
              <a:t>		</a:t>
            </a:r>
            <a:r>
              <a:rPr lang="en-US" dirty="0" smtClean="0"/>
              <a:t>	</a:t>
            </a:r>
            <a:r>
              <a:rPr lang="en-US" dirty="0"/>
              <a:t>	 </a:t>
            </a:r>
            <a:r>
              <a:rPr lang="en-US" dirty="0" smtClean="0">
                <a:latin typeface="Symbol" panose="05050102010706020507" pitchFamily="18" charset="2"/>
              </a:rPr>
              <a:t>Y</a:t>
            </a:r>
            <a:r>
              <a:rPr lang="en-US" dirty="0" smtClean="0"/>
              <a:t>   </a:t>
            </a:r>
            <a:r>
              <a:rPr lang="en-US" i="1" dirty="0" err="1" smtClean="0">
                <a:latin typeface="Symbol" panose="05050102010706020507" pitchFamily="18" charset="2"/>
              </a:rPr>
              <a:t>y</a:t>
            </a:r>
            <a:r>
              <a:rPr lang="en-US" dirty="0"/>
              <a:t>	</a:t>
            </a:r>
            <a:r>
              <a:rPr lang="en-US" dirty="0" smtClean="0"/>
              <a:t>psi</a:t>
            </a:r>
            <a:endParaRPr lang="en-US" dirty="0"/>
          </a:p>
          <a:p>
            <a:pPr marL="0" indent="0">
              <a:buNone/>
            </a:pPr>
            <a:r>
              <a:rPr lang="en-US" dirty="0" smtClean="0">
                <a:latin typeface="Symbol" panose="05050102010706020507" pitchFamily="18" charset="2"/>
              </a:rPr>
              <a:t>	</a:t>
            </a:r>
            <a:r>
              <a:rPr lang="en-US" dirty="0" smtClean="0">
                <a:solidFill>
                  <a:srgbClr val="002060"/>
                </a:solidFill>
                <a:latin typeface="Symbol" panose="05050102010706020507" pitchFamily="18" charset="2"/>
              </a:rPr>
              <a:t>M</a:t>
            </a:r>
            <a:r>
              <a:rPr lang="en-US" dirty="0" smtClean="0">
                <a:latin typeface="Symbol" panose="05050102010706020507" pitchFamily="18" charset="2"/>
              </a:rPr>
              <a:t>  </a:t>
            </a:r>
            <a:r>
              <a:rPr lang="en-US" i="1" dirty="0" err="1" smtClean="0">
                <a:latin typeface="Symbol" panose="05050102010706020507" pitchFamily="18" charset="2"/>
              </a:rPr>
              <a:t>m</a:t>
            </a:r>
            <a:r>
              <a:rPr lang="en-US" i="1" dirty="0" smtClean="0">
                <a:latin typeface="Symbol" panose="05050102010706020507" pitchFamily="18" charset="2"/>
              </a:rPr>
              <a:t> </a:t>
            </a:r>
            <a:r>
              <a:rPr lang="en-US" i="1" dirty="0"/>
              <a:t>	</a:t>
            </a:r>
            <a:r>
              <a:rPr lang="en-US" dirty="0" smtClean="0"/>
              <a:t>mu</a:t>
            </a:r>
            <a:r>
              <a:rPr lang="en-US" dirty="0"/>
              <a:t>		</a:t>
            </a:r>
            <a:r>
              <a:rPr lang="en-US" dirty="0" smtClean="0"/>
              <a:t>	</a:t>
            </a:r>
            <a:r>
              <a:rPr lang="en-US" dirty="0"/>
              <a:t>	 </a:t>
            </a:r>
            <a:r>
              <a:rPr lang="en-US" dirty="0" smtClean="0">
                <a:latin typeface="Symbol" panose="05050102010706020507" pitchFamily="18" charset="2"/>
              </a:rPr>
              <a:t>W</a:t>
            </a:r>
            <a:r>
              <a:rPr lang="en-US" dirty="0" smtClean="0"/>
              <a:t>    </a:t>
            </a:r>
            <a:r>
              <a:rPr lang="en-US" i="1" dirty="0" err="1" smtClean="0">
                <a:latin typeface="Symbol" panose="05050102010706020507" pitchFamily="18" charset="2"/>
              </a:rPr>
              <a:t>w</a:t>
            </a:r>
            <a:r>
              <a:rPr lang="en-US" dirty="0"/>
              <a:t>	</a:t>
            </a:r>
            <a:r>
              <a:rPr lang="en-US" dirty="0" smtClean="0"/>
              <a:t>omega</a:t>
            </a:r>
            <a:endParaRPr lang="en-US" dirty="0"/>
          </a:p>
        </p:txBody>
      </p:sp>
      <p:sp>
        <p:nvSpPr>
          <p:cNvPr id="9" name="Footer Placeholder 8"/>
          <p:cNvSpPr>
            <a:spLocks noGrp="1"/>
          </p:cNvSpPr>
          <p:nvPr>
            <p:ph type="ftr" sz="quarter" idx="11"/>
          </p:nvPr>
        </p:nvSpPr>
        <p:spPr/>
        <p:txBody>
          <a:bodyPr/>
          <a:lstStyle/>
          <a:p>
            <a:r>
              <a:rPr lang="en-CA" smtClean="0"/>
              <a:t>The Greek alphabet</a:t>
            </a:r>
            <a:endParaRPr lang="en-CA"/>
          </a:p>
        </p:txBody>
      </p:sp>
      <p:sp>
        <p:nvSpPr>
          <p:cNvPr id="4" name="TextBox 3"/>
          <p:cNvSpPr txBox="1"/>
          <p:nvPr/>
        </p:nvSpPr>
        <p:spPr>
          <a:xfrm>
            <a:off x="381000" y="1143000"/>
            <a:ext cx="5521127" cy="400110"/>
          </a:xfrm>
          <a:prstGeom prst="rect">
            <a:avLst/>
          </a:prstGeom>
          <a:noFill/>
        </p:spPr>
        <p:txBody>
          <a:bodyPr wrap="none" rtlCol="0">
            <a:spAutoFit/>
          </a:bodyPr>
          <a:lstStyle/>
          <a:p>
            <a:r>
              <a:rPr lang="en-US" sz="2000" dirty="0" smtClean="0">
                <a:solidFill>
                  <a:schemeClr val="bg1"/>
                </a:solidFill>
                <a:latin typeface="Cambria" panose="02040503050406030204" pitchFamily="18" charset="0"/>
                <a:ea typeface="Cambria" panose="02040503050406030204" pitchFamily="18" charset="0"/>
              </a:rPr>
              <a:t>Letters similar to Latin letters are often not used </a:t>
            </a:r>
            <a:endParaRPr lang="en-CA" sz="2000" dirty="0">
              <a:solidFill>
                <a:schemeClr val="bg1"/>
              </a:solidFill>
              <a:latin typeface="Cambria" panose="02040503050406030204" pitchFamily="18" charset="0"/>
              <a:ea typeface="Cambria" panose="02040503050406030204" pitchFamily="18" charset="0"/>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
        <p:nvSpPr>
          <p:cNvPr id="5" name="Slide Number Placeholder 4"/>
          <p:cNvSpPr>
            <a:spLocks noGrp="1"/>
          </p:cNvSpPr>
          <p:nvPr>
            <p:ph type="sldNum" sz="quarter" idx="12"/>
          </p:nvPr>
        </p:nvSpPr>
        <p:spPr/>
        <p:txBody>
          <a:bodyPr/>
          <a:lstStyle/>
          <a:p>
            <a:fld id="{42EF6DC8-DA9C-4533-8A40-BB00A2545AF8}" type="slidenum">
              <a:rPr lang="en-CA" smtClean="0"/>
              <a:pPr/>
              <a:t>5</a:t>
            </a:fld>
            <a:endParaRPr lang="en-CA"/>
          </a:p>
        </p:txBody>
      </p:sp>
    </p:spTree>
    <p:custDataLst>
      <p:tags r:id="rId1"/>
    </p:custDataLst>
    <p:extLst>
      <p:ext uri="{BB962C8B-B14F-4D97-AF65-F5344CB8AC3E}">
        <p14:creationId xmlns:p14="http://schemas.microsoft.com/office/powerpoint/2010/main" val="2035614644"/>
      </p:ext>
    </p:extLst>
  </p:cSld>
  <p:clrMapOvr>
    <a:masterClrMapping/>
  </p:clrMapOvr>
  <mc:AlternateContent xmlns:mc="http://schemas.openxmlformats.org/markup-compatibility/2006" xmlns:p14="http://schemas.microsoft.com/office/powerpoint/2010/main">
    <mc:Choice Requires="p14">
      <p:transition spd="slow" p14:dur="2000" advTm="9121"/>
    </mc:Choice>
    <mc:Fallback xmlns="">
      <p:transition spd="slow" advTm="91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Greek letters</a:t>
            </a:r>
            <a:endParaRPr lang="en-CA" dirty="0"/>
          </a:p>
        </p:txBody>
      </p:sp>
      <p:sp>
        <p:nvSpPr>
          <p:cNvPr id="3" name="Content Placeholder 2"/>
          <p:cNvSpPr>
            <a:spLocks noGrp="1"/>
          </p:cNvSpPr>
          <p:nvPr>
            <p:ph idx="1"/>
          </p:nvPr>
        </p:nvSpPr>
        <p:spPr>
          <a:xfrm>
            <a:off x="457200" y="1600200"/>
            <a:ext cx="8458200" cy="4525963"/>
          </a:xfrm>
        </p:spPr>
        <p:txBody>
          <a:bodyPr/>
          <a:lstStyle/>
          <a:p>
            <a:pPr marL="0" indent="0">
              <a:buNone/>
            </a:pPr>
            <a:r>
              <a:rPr lang="en-US" dirty="0" smtClean="0"/>
              <a:t>	Mathematics</a:t>
            </a:r>
            <a:r>
              <a:rPr lang="en-US" i="1" dirty="0"/>
              <a:t>			</a:t>
            </a:r>
            <a:r>
              <a:rPr lang="en-US" i="1" dirty="0" smtClean="0">
                <a:latin typeface="Symbol" panose="05050102010706020507" pitchFamily="18" charset="2"/>
              </a:rPr>
              <a:t>p  d  e</a:t>
            </a:r>
          </a:p>
          <a:p>
            <a:pPr marL="0" indent="0">
              <a:buNone/>
            </a:pPr>
            <a:r>
              <a:rPr lang="en-US" i="1" dirty="0" smtClean="0">
                <a:latin typeface="Symbol" panose="05050102010706020507" pitchFamily="18" charset="2"/>
              </a:rPr>
              <a:t>	</a:t>
            </a:r>
            <a:r>
              <a:rPr lang="en-US" dirty="0" smtClean="0"/>
              <a:t>Statistics</a:t>
            </a:r>
            <a:r>
              <a:rPr lang="en-US" i="1" dirty="0" smtClean="0"/>
              <a:t>			</a:t>
            </a:r>
            <a:r>
              <a:rPr lang="en-US" i="1" dirty="0" smtClean="0">
                <a:latin typeface="Symbol" panose="05050102010706020507" pitchFamily="18" charset="2"/>
              </a:rPr>
              <a:t>m  s  c</a:t>
            </a:r>
            <a:endParaRPr lang="en-US" i="1" dirty="0">
              <a:latin typeface="Symbol" panose="05050102010706020507" pitchFamily="18" charset="2"/>
            </a:endParaRPr>
          </a:p>
          <a:p>
            <a:pPr marL="0" indent="0">
              <a:buNone/>
            </a:pPr>
            <a:r>
              <a:rPr lang="en-US" dirty="0" smtClean="0"/>
              <a:t>	Angles, angular frequency</a:t>
            </a:r>
            <a:r>
              <a:rPr lang="en-US" i="1" dirty="0"/>
              <a:t>	</a:t>
            </a:r>
            <a:r>
              <a:rPr lang="en-US" i="1" dirty="0" smtClean="0">
                <a:latin typeface="Symbol" panose="05050102010706020507" pitchFamily="18" charset="2"/>
              </a:rPr>
              <a:t>q  </a:t>
            </a:r>
            <a:r>
              <a:rPr lang="en-US" i="1" dirty="0">
                <a:latin typeface="Symbol" panose="05050102010706020507" pitchFamily="18" charset="2"/>
              </a:rPr>
              <a:t>w</a:t>
            </a:r>
            <a:endParaRPr lang="en-US" i="1" dirty="0" smtClean="0"/>
          </a:p>
          <a:p>
            <a:pPr marL="0" indent="0">
              <a:buNone/>
            </a:pPr>
            <a:r>
              <a:rPr lang="en-US" i="1" dirty="0" smtClean="0">
                <a:latin typeface="Symbol" panose="05050102010706020507" pitchFamily="18" charset="2"/>
              </a:rPr>
              <a:t>	</a:t>
            </a:r>
            <a:r>
              <a:rPr lang="en-US" dirty="0" smtClean="0"/>
              <a:t>Quantum mechanics		</a:t>
            </a:r>
            <a:r>
              <a:rPr lang="en-US" dirty="0" smtClean="0">
                <a:latin typeface="Symbol" panose="05050102010706020507" pitchFamily="18" charset="2"/>
              </a:rPr>
              <a:t>F </a:t>
            </a:r>
            <a:r>
              <a:rPr lang="en-US" i="1" dirty="0" smtClean="0">
                <a:latin typeface="Symbol" panose="05050102010706020507" pitchFamily="18" charset="2"/>
              </a:rPr>
              <a:t> </a:t>
            </a:r>
            <a:r>
              <a:rPr lang="en-US" i="1" dirty="0" err="1" smtClean="0">
                <a:latin typeface="Symbol" panose="05050102010706020507" pitchFamily="18" charset="2"/>
              </a:rPr>
              <a:t>f</a:t>
            </a:r>
            <a:r>
              <a:rPr lang="en-US" i="1" dirty="0" smtClean="0">
                <a:latin typeface="Symbol" panose="05050102010706020507" pitchFamily="18" charset="2"/>
              </a:rPr>
              <a:t>  </a:t>
            </a:r>
            <a:r>
              <a:rPr lang="en-US" dirty="0" smtClean="0">
                <a:latin typeface="Symbol" panose="05050102010706020507" pitchFamily="18" charset="2"/>
              </a:rPr>
              <a:t>Y </a:t>
            </a:r>
            <a:r>
              <a:rPr lang="en-US" i="1" dirty="0" smtClean="0">
                <a:latin typeface="Symbol" panose="05050102010706020507" pitchFamily="18" charset="2"/>
              </a:rPr>
              <a:t> </a:t>
            </a:r>
            <a:r>
              <a:rPr lang="en-US" i="1" dirty="0" err="1" smtClean="0">
                <a:latin typeface="Symbol" panose="05050102010706020507" pitchFamily="18" charset="2"/>
              </a:rPr>
              <a:t>y</a:t>
            </a:r>
            <a:endParaRPr lang="en-US" dirty="0" smtClean="0"/>
          </a:p>
          <a:p>
            <a:pPr marL="0" indent="0">
              <a:buNone/>
            </a:pPr>
            <a:r>
              <a:rPr lang="en-US" i="1" dirty="0">
                <a:latin typeface="Symbol" panose="05050102010706020507" pitchFamily="18" charset="2"/>
              </a:rPr>
              <a:t>	</a:t>
            </a:r>
            <a:r>
              <a:rPr lang="en-US" dirty="0" smtClean="0"/>
              <a:t>Algorithm analysis</a:t>
            </a:r>
            <a:r>
              <a:rPr lang="en-US" dirty="0"/>
              <a:t>		</a:t>
            </a:r>
            <a:r>
              <a:rPr lang="en-US" i="1" dirty="0" smtClean="0">
                <a:latin typeface="Symbol" panose="05050102010706020507" pitchFamily="18" charset="2"/>
              </a:rPr>
              <a:t>w  </a:t>
            </a:r>
            <a:r>
              <a:rPr lang="en-US" dirty="0" err="1" smtClean="0">
                <a:latin typeface="Symbol" panose="05050102010706020507" pitchFamily="18" charset="2"/>
              </a:rPr>
              <a:t>W</a:t>
            </a:r>
            <a:r>
              <a:rPr lang="en-US" dirty="0" smtClean="0">
                <a:latin typeface="Symbol" panose="05050102010706020507" pitchFamily="18" charset="2"/>
              </a:rPr>
              <a:t> </a:t>
            </a:r>
            <a:r>
              <a:rPr lang="en-US" i="1" dirty="0" smtClean="0">
                <a:latin typeface="Symbol" panose="05050102010706020507" pitchFamily="18" charset="2"/>
              </a:rPr>
              <a:t> </a:t>
            </a:r>
            <a:r>
              <a:rPr lang="en-US" dirty="0" smtClean="0">
                <a:latin typeface="Symbol" panose="05050102010706020507" pitchFamily="18" charset="2"/>
              </a:rPr>
              <a:t>Q  O </a:t>
            </a:r>
            <a:r>
              <a:rPr lang="en-US" i="1" dirty="0" smtClean="0">
                <a:latin typeface="Symbol" panose="05050102010706020507" pitchFamily="18" charset="2"/>
              </a:rPr>
              <a:t> o</a:t>
            </a:r>
            <a:endParaRPr lang="en-US" dirty="0"/>
          </a:p>
          <a:p>
            <a:pPr marL="0" indent="0">
              <a:buNone/>
            </a:pPr>
            <a:r>
              <a:rPr lang="en-US" i="1" dirty="0">
                <a:latin typeface="Symbol" panose="05050102010706020507" pitchFamily="18" charset="2"/>
              </a:rPr>
              <a:t>	</a:t>
            </a:r>
            <a:r>
              <a:rPr lang="fr-FR" i="1" dirty="0"/>
              <a:t>Système </a:t>
            </a:r>
            <a:r>
              <a:rPr lang="fr-FR" i="1" dirty="0" smtClean="0"/>
              <a:t>international</a:t>
            </a:r>
            <a:r>
              <a:rPr lang="fr-FR" dirty="0" smtClean="0"/>
              <a:t> (</a:t>
            </a:r>
            <a:r>
              <a:rPr lang="fr-FR" cap="small" dirty="0" smtClean="0"/>
              <a:t>si</a:t>
            </a:r>
            <a:r>
              <a:rPr lang="fr-FR" dirty="0" smtClean="0"/>
              <a:t>)</a:t>
            </a:r>
            <a:r>
              <a:rPr lang="en-US" dirty="0" smtClean="0"/>
              <a:t>	</a:t>
            </a:r>
            <a:r>
              <a:rPr lang="en-US" i="1" dirty="0" smtClean="0">
                <a:latin typeface="Symbol" panose="05050102010706020507" pitchFamily="18" charset="2"/>
              </a:rPr>
              <a:t>m</a:t>
            </a:r>
            <a:endParaRPr lang="en-US" dirty="0"/>
          </a:p>
          <a:p>
            <a:pPr marL="0" indent="0">
              <a:buNone/>
            </a:pPr>
            <a:r>
              <a:rPr lang="en-US" i="1" dirty="0">
                <a:latin typeface="Symbol" panose="05050102010706020507" pitchFamily="18" charset="2"/>
              </a:rPr>
              <a:t>	</a:t>
            </a:r>
            <a:r>
              <a:rPr lang="en-US" dirty="0"/>
              <a:t>This course			</a:t>
            </a:r>
            <a:r>
              <a:rPr lang="en-US" i="1" dirty="0">
                <a:latin typeface="Symbol" panose="05050102010706020507" pitchFamily="18" charset="2"/>
              </a:rPr>
              <a:t>a  b  g  d  </a:t>
            </a:r>
            <a:r>
              <a:rPr lang="en-US" i="1" dirty="0" smtClean="0">
                <a:latin typeface="Symbol" panose="05050102010706020507" pitchFamily="18" charset="2"/>
              </a:rPr>
              <a:t>l  s</a:t>
            </a:r>
            <a:endParaRPr lang="en-US" i="1" dirty="0">
              <a:latin typeface="Symbol" panose="05050102010706020507" pitchFamily="18" charset="2"/>
            </a:endParaRPr>
          </a:p>
          <a:p>
            <a:pPr marL="0" indent="0">
              <a:buNone/>
            </a:pPr>
            <a:r>
              <a:rPr lang="en-US" dirty="0" smtClean="0"/>
              <a:t>	English				alphabet (alpha-beta)</a:t>
            </a:r>
          </a:p>
        </p:txBody>
      </p:sp>
      <p:sp>
        <p:nvSpPr>
          <p:cNvPr id="5" name="Footer Placeholder 4"/>
          <p:cNvSpPr>
            <a:spLocks noGrp="1"/>
          </p:cNvSpPr>
          <p:nvPr>
            <p:ph type="ftr" sz="quarter" idx="11"/>
          </p:nvPr>
        </p:nvSpPr>
        <p:spPr/>
        <p:txBody>
          <a:bodyPr/>
          <a:lstStyle/>
          <a:p>
            <a:r>
              <a:rPr lang="en-CA" smtClean="0"/>
              <a:t>The Greek alphabet</a:t>
            </a:r>
            <a:endParaRPr lang="en-CA"/>
          </a:p>
        </p:txBody>
      </p:sp>
      <p:pic>
        <p:nvPicPr>
          <p:cNvPr id="15" name="Audio 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42EF6DC8-DA9C-4533-8A40-BB00A2545AF8}" type="slidenum">
              <a:rPr lang="en-CA" smtClean="0"/>
              <a:pPr/>
              <a:t>6</a:t>
            </a:fld>
            <a:endParaRPr lang="en-CA"/>
          </a:p>
        </p:txBody>
      </p:sp>
    </p:spTree>
    <p:custDataLst>
      <p:tags r:id="rId1"/>
    </p:custDataLst>
    <p:extLst>
      <p:ext uri="{BB962C8B-B14F-4D97-AF65-F5344CB8AC3E}">
        <p14:creationId xmlns:p14="http://schemas.microsoft.com/office/powerpoint/2010/main" val="620245329"/>
      </p:ext>
    </p:extLst>
  </p:cSld>
  <p:clrMapOvr>
    <a:masterClrMapping/>
  </p:clrMapOvr>
  <mc:AlternateContent xmlns:mc="http://schemas.openxmlformats.org/markup-compatibility/2006" xmlns:p14="http://schemas.microsoft.com/office/powerpoint/2010/main">
    <mc:Choice Requires="p14">
      <p:transition spd="slow" p14:dur="2000" advTm="55105"/>
    </mc:Choice>
    <mc:Fallback xmlns="">
      <p:transition spd="slow" advTm="551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fun history</a:t>
            </a:r>
            <a:endParaRPr lang="en-CA" dirty="0"/>
          </a:p>
        </p:txBody>
      </p:sp>
      <p:sp>
        <p:nvSpPr>
          <p:cNvPr id="3" name="Content Placeholder 2"/>
          <p:cNvSpPr>
            <a:spLocks noGrp="1"/>
          </p:cNvSpPr>
          <p:nvPr>
            <p:ph idx="1"/>
          </p:nvPr>
        </p:nvSpPr>
        <p:spPr>
          <a:xfrm>
            <a:off x="457200" y="1600200"/>
            <a:ext cx="8153400" cy="4525963"/>
          </a:xfrm>
        </p:spPr>
        <p:txBody>
          <a:bodyPr/>
          <a:lstStyle/>
          <a:p>
            <a:r>
              <a:rPr lang="en-US" dirty="0" smtClean="0"/>
              <a:t>Semitic languages focus on consonants (abjads)</a:t>
            </a:r>
          </a:p>
          <a:p>
            <a:pPr lvl="1"/>
            <a:r>
              <a:rPr lang="en-US" dirty="0" smtClean="0"/>
              <a:t>Hebrew, Arabic and Phoenician likely adopted their alphabet from Egyptian hieroglyphics</a:t>
            </a:r>
          </a:p>
          <a:p>
            <a:pPr lvl="1"/>
            <a:r>
              <a:rPr lang="en-US" dirty="0" smtClean="0"/>
              <a:t>Greeks trading with the Phoenicians adopted their alphabet</a:t>
            </a:r>
          </a:p>
          <a:p>
            <a:pPr lvl="2"/>
            <a:r>
              <a:rPr lang="en-US" dirty="0" smtClean="0"/>
              <a:t>Certain letters became vowels</a:t>
            </a:r>
          </a:p>
          <a:p>
            <a:pPr lvl="2"/>
            <a:endParaRPr lang="en-US" dirty="0" smtClean="0"/>
          </a:p>
          <a:p>
            <a:pPr marL="0" indent="0">
              <a:buNone/>
            </a:pPr>
            <a:r>
              <a:rPr lang="en-US" dirty="0" smtClean="0"/>
              <a:t>	Phoenician	 Hebrew	  Arabic		    Greek</a:t>
            </a:r>
          </a:p>
          <a:p>
            <a:pPr marL="0" indent="0">
              <a:buNone/>
            </a:pPr>
            <a:r>
              <a:rPr lang="en-US" dirty="0"/>
              <a:t>	</a:t>
            </a:r>
            <a:r>
              <a:rPr lang="en-US" dirty="0" smtClean="0"/>
              <a:t>  </a:t>
            </a:r>
            <a:r>
              <a:rPr lang="en-US" i="1" dirty="0" err="1" smtClean="0"/>
              <a:t>alep</a:t>
            </a:r>
            <a:r>
              <a:rPr lang="en-US" dirty="0" smtClean="0"/>
              <a:t>		</a:t>
            </a:r>
            <a:r>
              <a:rPr lang="en-US" i="1" dirty="0" err="1" smtClean="0"/>
              <a:t>alef</a:t>
            </a:r>
            <a:r>
              <a:rPr lang="en-US" dirty="0" smtClean="0"/>
              <a:t>	</a:t>
            </a:r>
            <a:r>
              <a:rPr lang="he-IL" dirty="0" smtClean="0"/>
              <a:t>א</a:t>
            </a:r>
            <a:r>
              <a:rPr lang="en-US" dirty="0" smtClean="0"/>
              <a:t>	</a:t>
            </a:r>
            <a:r>
              <a:rPr lang="en-US" i="1" dirty="0" smtClean="0"/>
              <a:t>’</a:t>
            </a:r>
            <a:r>
              <a:rPr lang="en-US" i="1" dirty="0" err="1" smtClean="0"/>
              <a:t>alif</a:t>
            </a:r>
            <a:r>
              <a:rPr lang="en-US" dirty="0" smtClean="0"/>
              <a:t>	</a:t>
            </a:r>
            <a:r>
              <a:rPr lang="ar-AE" dirty="0" smtClean="0"/>
              <a:t>ا</a:t>
            </a:r>
            <a:r>
              <a:rPr lang="en-US" dirty="0" smtClean="0"/>
              <a:t>	alpha</a:t>
            </a:r>
            <a:r>
              <a:rPr lang="en-US" dirty="0"/>
              <a:t>	</a:t>
            </a:r>
            <a:r>
              <a:rPr lang="en-US" dirty="0" smtClean="0">
                <a:latin typeface="Symbol" panose="05050102010706020507" pitchFamily="18" charset="2"/>
              </a:rPr>
              <a:t>Aa</a:t>
            </a:r>
            <a:endParaRPr lang="en-US" dirty="0" smtClean="0"/>
          </a:p>
          <a:p>
            <a:pPr marL="0" indent="0">
              <a:buNone/>
            </a:pPr>
            <a:r>
              <a:rPr lang="en-US" dirty="0" smtClean="0"/>
              <a:t>	  </a:t>
            </a:r>
            <a:r>
              <a:rPr lang="en-US" i="1" dirty="0" smtClean="0"/>
              <a:t>bet</a:t>
            </a:r>
            <a:r>
              <a:rPr lang="en-US" dirty="0" smtClean="0"/>
              <a:t>		</a:t>
            </a:r>
            <a:r>
              <a:rPr lang="en-US" i="1" dirty="0" smtClean="0"/>
              <a:t>bet</a:t>
            </a:r>
            <a:r>
              <a:rPr lang="en-US" dirty="0" smtClean="0"/>
              <a:t>	</a:t>
            </a:r>
            <a:r>
              <a:rPr lang="he-IL" dirty="0" smtClean="0"/>
              <a:t>ב</a:t>
            </a:r>
            <a:r>
              <a:rPr lang="en-US" dirty="0" smtClean="0"/>
              <a:t>	</a:t>
            </a:r>
            <a:r>
              <a:rPr lang="en-US" i="1" dirty="0" err="1" smtClean="0"/>
              <a:t>ba</a:t>
            </a:r>
            <a:r>
              <a:rPr lang="en-US" i="1" dirty="0" smtClean="0"/>
              <a:t>’</a:t>
            </a:r>
            <a:r>
              <a:rPr lang="en-US" dirty="0" smtClean="0"/>
              <a:t>	</a:t>
            </a:r>
            <a:r>
              <a:rPr lang="ar-AE" dirty="0" smtClean="0"/>
              <a:t>ب</a:t>
            </a:r>
            <a:r>
              <a:rPr lang="en-US" dirty="0" smtClean="0"/>
              <a:t>	beta</a:t>
            </a:r>
            <a:r>
              <a:rPr lang="en-US" dirty="0"/>
              <a:t>	</a:t>
            </a:r>
            <a:r>
              <a:rPr lang="en-US" dirty="0" smtClean="0">
                <a:latin typeface="Symbol" panose="05050102010706020507" pitchFamily="18" charset="2"/>
              </a:rPr>
              <a:t>Bb</a:t>
            </a:r>
            <a:endParaRPr lang="en-US" dirty="0" smtClean="0"/>
          </a:p>
          <a:p>
            <a:pPr marL="0" indent="0">
              <a:buNone/>
            </a:pPr>
            <a:r>
              <a:rPr lang="en-US" dirty="0"/>
              <a:t>	</a:t>
            </a:r>
            <a:r>
              <a:rPr lang="en-US" dirty="0" smtClean="0"/>
              <a:t>  </a:t>
            </a:r>
            <a:r>
              <a:rPr lang="en-US" i="1" dirty="0" err="1" smtClean="0"/>
              <a:t>giml</a:t>
            </a:r>
            <a:r>
              <a:rPr lang="en-US" dirty="0" smtClean="0"/>
              <a:t>		</a:t>
            </a:r>
            <a:r>
              <a:rPr lang="en-US" i="1" dirty="0" err="1" smtClean="0"/>
              <a:t>gimel</a:t>
            </a:r>
            <a:r>
              <a:rPr lang="en-US" dirty="0" smtClean="0"/>
              <a:t>	</a:t>
            </a:r>
            <a:r>
              <a:rPr lang="he-IL" dirty="0" smtClean="0"/>
              <a:t>ג</a:t>
            </a:r>
            <a:r>
              <a:rPr lang="en-US" dirty="0" smtClean="0"/>
              <a:t>	</a:t>
            </a:r>
            <a:r>
              <a:rPr lang="en-US" i="1" dirty="0" err="1" smtClean="0"/>
              <a:t>jim</a:t>
            </a:r>
            <a:r>
              <a:rPr lang="en-US" dirty="0" smtClean="0"/>
              <a:t>	</a:t>
            </a:r>
            <a:r>
              <a:rPr lang="ar-AE" dirty="0" smtClean="0"/>
              <a:t>ج</a:t>
            </a:r>
            <a:r>
              <a:rPr lang="en-US" dirty="0" smtClean="0"/>
              <a:t>	gamma</a:t>
            </a:r>
            <a:r>
              <a:rPr lang="en-US" dirty="0"/>
              <a:t>	</a:t>
            </a:r>
            <a:r>
              <a:rPr lang="en-US" dirty="0" smtClean="0">
                <a:latin typeface="Symbol" panose="05050102010706020507" pitchFamily="18" charset="2"/>
              </a:rPr>
              <a:t>Gg</a:t>
            </a:r>
            <a:endParaRPr lang="en-US" dirty="0" smtClean="0"/>
          </a:p>
          <a:p>
            <a:pPr marL="0" indent="0">
              <a:buNone/>
            </a:pPr>
            <a:r>
              <a:rPr lang="en-US" dirty="0"/>
              <a:t>	</a:t>
            </a:r>
            <a:r>
              <a:rPr lang="en-US" dirty="0" smtClean="0"/>
              <a:t>  </a:t>
            </a:r>
            <a:r>
              <a:rPr lang="en-US" i="1" dirty="0" err="1" smtClean="0"/>
              <a:t>dalet</a:t>
            </a:r>
            <a:r>
              <a:rPr lang="en-US" dirty="0" smtClean="0"/>
              <a:t>		</a:t>
            </a:r>
            <a:r>
              <a:rPr lang="en-US" dirty="0" err="1" smtClean="0"/>
              <a:t>dalet</a:t>
            </a:r>
            <a:r>
              <a:rPr lang="en-US" dirty="0" smtClean="0"/>
              <a:t>	</a:t>
            </a:r>
            <a:r>
              <a:rPr lang="he-IL" dirty="0" smtClean="0"/>
              <a:t>ד</a:t>
            </a:r>
            <a:r>
              <a:rPr lang="en-US" dirty="0" smtClean="0"/>
              <a:t>	</a:t>
            </a:r>
            <a:r>
              <a:rPr lang="en-US" i="1" dirty="0" smtClean="0"/>
              <a:t>dal</a:t>
            </a:r>
            <a:r>
              <a:rPr lang="en-US" dirty="0" smtClean="0"/>
              <a:t>	</a:t>
            </a:r>
            <a:r>
              <a:rPr lang="ar-AE" dirty="0" smtClean="0"/>
              <a:t>د</a:t>
            </a:r>
            <a:r>
              <a:rPr lang="en-US" dirty="0" smtClean="0"/>
              <a:t>	delta</a:t>
            </a:r>
            <a:r>
              <a:rPr lang="en-US" dirty="0"/>
              <a:t>	</a:t>
            </a:r>
            <a:r>
              <a:rPr lang="en-US" dirty="0" err="1" smtClean="0">
                <a:latin typeface="Symbol" panose="05050102010706020507" pitchFamily="18" charset="2"/>
              </a:rPr>
              <a:t>Dd</a:t>
            </a:r>
            <a:endParaRPr lang="en-US" dirty="0" smtClean="0"/>
          </a:p>
          <a:p>
            <a:pPr marL="0" indent="0">
              <a:buNone/>
            </a:pPr>
            <a:r>
              <a:rPr lang="en-US" dirty="0"/>
              <a:t>	</a:t>
            </a:r>
            <a:r>
              <a:rPr lang="en-US" dirty="0" smtClean="0"/>
              <a:t>  </a:t>
            </a:r>
            <a:r>
              <a:rPr lang="en-US" i="1" dirty="0" smtClean="0"/>
              <a:t>he</a:t>
            </a:r>
            <a:r>
              <a:rPr lang="en-US" dirty="0"/>
              <a:t>	</a:t>
            </a:r>
            <a:r>
              <a:rPr lang="en-US" dirty="0" smtClean="0"/>
              <a:t>	</a:t>
            </a:r>
            <a:r>
              <a:rPr lang="en-US" i="1" dirty="0" err="1" smtClean="0"/>
              <a:t>hei</a:t>
            </a:r>
            <a:r>
              <a:rPr lang="en-US" dirty="0" smtClean="0"/>
              <a:t>	</a:t>
            </a:r>
            <a:r>
              <a:rPr lang="he-IL" dirty="0" smtClean="0"/>
              <a:t>ה</a:t>
            </a:r>
            <a:r>
              <a:rPr lang="en-US" dirty="0" smtClean="0"/>
              <a:t>	</a:t>
            </a:r>
            <a:r>
              <a:rPr lang="en-US" i="1" dirty="0" smtClean="0"/>
              <a:t>ha’</a:t>
            </a:r>
            <a:r>
              <a:rPr lang="en-US" dirty="0" smtClean="0"/>
              <a:t>	</a:t>
            </a:r>
            <a:r>
              <a:rPr lang="ar-AE" dirty="0" smtClean="0"/>
              <a:t>ه</a:t>
            </a:r>
            <a:r>
              <a:rPr lang="en-US" dirty="0" smtClean="0"/>
              <a:t>	epsilon	</a:t>
            </a:r>
            <a:r>
              <a:rPr lang="en-US" dirty="0" err="1" smtClean="0">
                <a:latin typeface="Symbol" panose="05050102010706020507" pitchFamily="18" charset="2"/>
              </a:rPr>
              <a:t>Ee</a:t>
            </a:r>
            <a:endParaRPr lang="en-US" dirty="0">
              <a:latin typeface="Symbol" panose="05050102010706020507" pitchFamily="18" charset="2"/>
            </a:endParaRPr>
          </a:p>
          <a:p>
            <a:endParaRPr lang="en-US" dirty="0" smtClean="0"/>
          </a:p>
          <a:p>
            <a:endParaRPr lang="en-US" dirty="0"/>
          </a:p>
        </p:txBody>
      </p:sp>
      <p:sp>
        <p:nvSpPr>
          <p:cNvPr id="4" name="Footer Placeholder 3"/>
          <p:cNvSpPr>
            <a:spLocks noGrp="1"/>
          </p:cNvSpPr>
          <p:nvPr>
            <p:ph type="ftr" sz="quarter" idx="11"/>
          </p:nvPr>
        </p:nvSpPr>
        <p:spPr/>
        <p:txBody>
          <a:bodyPr/>
          <a:lstStyle/>
          <a:p>
            <a:r>
              <a:rPr lang="en-CA" smtClean="0"/>
              <a:t>The Greek alphabet</a:t>
            </a:r>
            <a:endParaRPr lang="en-CA" dirty="0"/>
          </a:p>
        </p:txBody>
      </p:sp>
      <p:pic>
        <p:nvPicPr>
          <p:cNvPr id="20483" name="Picture 3" descr="C:\Users\Douglas\Desktop\ph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4343400"/>
            <a:ext cx="406052"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5" name="Audio 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5" name="Slide Number Placeholder 4"/>
          <p:cNvSpPr>
            <a:spLocks noGrp="1"/>
          </p:cNvSpPr>
          <p:nvPr>
            <p:ph type="sldNum" sz="quarter" idx="12"/>
          </p:nvPr>
        </p:nvSpPr>
        <p:spPr/>
        <p:txBody>
          <a:bodyPr/>
          <a:lstStyle/>
          <a:p>
            <a:fld id="{42EF6DC8-DA9C-4533-8A40-BB00A2545AF8}" type="slidenum">
              <a:rPr lang="en-CA" smtClean="0"/>
              <a:pPr/>
              <a:t>7</a:t>
            </a:fld>
            <a:endParaRPr lang="en-CA"/>
          </a:p>
        </p:txBody>
      </p:sp>
    </p:spTree>
    <p:custDataLst>
      <p:tags r:id="rId1"/>
    </p:custDataLst>
    <p:extLst>
      <p:ext uri="{BB962C8B-B14F-4D97-AF65-F5344CB8AC3E}">
        <p14:creationId xmlns:p14="http://schemas.microsoft.com/office/powerpoint/2010/main" val="1736776475"/>
      </p:ext>
    </p:extLst>
  </p:cSld>
  <p:clrMapOvr>
    <a:masterClrMapping/>
  </p:clrMapOvr>
  <mc:AlternateContent xmlns:mc="http://schemas.openxmlformats.org/markup-compatibility/2006" xmlns:p14="http://schemas.microsoft.com/office/powerpoint/2010/main">
    <mc:Choice Requires="p14">
      <p:transition spd="slow" p14:dur="2000" advTm="61134"/>
    </mc:Choice>
    <mc:Fallback xmlns="">
      <p:transition spd="slow" advTm="611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1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In this topic, we’ve introduced the Greek alphabet</a:t>
            </a:r>
            <a:endParaRPr lang="en-US" i="1" dirty="0" smtClean="0"/>
          </a:p>
          <a:p>
            <a:pPr lvl="1"/>
            <a:r>
              <a:rPr lang="en-US" dirty="0" smtClean="0"/>
              <a:t>You will use these throughout your undergraduate career</a:t>
            </a:r>
          </a:p>
          <a:p>
            <a:pPr lvl="1"/>
            <a:r>
              <a:rPr lang="en-US" dirty="0" smtClean="0"/>
              <a:t>I’ll introduce them again when I use them</a:t>
            </a:r>
          </a:p>
          <a:p>
            <a:pPr lvl="2"/>
            <a:r>
              <a:rPr lang="en-US" dirty="0" smtClean="0"/>
              <a:t>Try, however, to familiarize yourself with them</a:t>
            </a:r>
          </a:p>
        </p:txBody>
      </p:sp>
      <p:sp>
        <p:nvSpPr>
          <p:cNvPr id="4" name="Footer Placeholder 3"/>
          <p:cNvSpPr>
            <a:spLocks noGrp="1"/>
          </p:cNvSpPr>
          <p:nvPr>
            <p:ph type="ftr" sz="quarter" idx="11"/>
          </p:nvPr>
        </p:nvSpPr>
        <p:spPr/>
        <p:txBody>
          <a:bodyPr/>
          <a:lstStyle/>
          <a:p>
            <a:r>
              <a:rPr lang="en-CA" smtClean="0"/>
              <a:t>The Greek alphabet</a:t>
            </a:r>
            <a:endParaRPr lang="en-CA"/>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
        <p:nvSpPr>
          <p:cNvPr id="5" name="Slide Number Placeholder 4"/>
          <p:cNvSpPr>
            <a:spLocks noGrp="1"/>
          </p:cNvSpPr>
          <p:nvPr>
            <p:ph type="sldNum" sz="quarter" idx="12"/>
          </p:nvPr>
        </p:nvSpPr>
        <p:spPr/>
        <p:txBody>
          <a:bodyPr/>
          <a:lstStyle/>
          <a:p>
            <a:fld id="{42EF6DC8-DA9C-4533-8A40-BB00A2545AF8}" type="slidenum">
              <a:rPr lang="en-CA" smtClean="0"/>
              <a:pPr/>
              <a:t>8</a:t>
            </a:fld>
            <a:endParaRPr lang="en-CA"/>
          </a:p>
        </p:txBody>
      </p:sp>
    </p:spTree>
    <p:extLst>
      <p:ext uri="{BB962C8B-B14F-4D97-AF65-F5344CB8AC3E}">
        <p14:creationId xmlns:p14="http://schemas.microsoft.com/office/powerpoint/2010/main" val="654136003"/>
      </p:ext>
    </p:extLst>
  </p:cSld>
  <p:clrMapOvr>
    <a:masterClrMapping/>
  </p:clrMapOvr>
  <mc:AlternateContent xmlns:mc="http://schemas.openxmlformats.org/markup-compatibility/2006" xmlns:p14="http://schemas.microsoft.com/office/powerpoint/2010/main">
    <mc:Choice Requires="p14">
      <p:transition spd="slow" p14:dur="2000" advTm="20164"/>
    </mc:Choice>
    <mc:Fallback xmlns="">
      <p:transition spd="slow" advTm="201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https://</a:t>
            </a:r>
            <a:r>
              <a:rPr lang="en-CA" sz="1800" dirty="0" smtClean="0"/>
              <a:t>en.wikipedia.org/wiki/Phoenician_alphabet</a:t>
            </a:r>
          </a:p>
          <a:p>
            <a:pPr marL="0" indent="0">
              <a:buNone/>
            </a:pPr>
            <a:r>
              <a:rPr lang="en-US" sz="1800" dirty="0" smtClean="0"/>
              <a:t>[2]</a:t>
            </a:r>
            <a:r>
              <a:rPr lang="en-US" sz="1800" dirty="0"/>
              <a:t>	https://en.wikipedia.org/wiki/Greek_alphabet</a:t>
            </a:r>
            <a:endParaRPr lang="en-CA" sz="1800" dirty="0"/>
          </a:p>
        </p:txBody>
      </p:sp>
      <p:sp>
        <p:nvSpPr>
          <p:cNvPr id="4" name="Footer Placeholder 3"/>
          <p:cNvSpPr>
            <a:spLocks noGrp="1"/>
          </p:cNvSpPr>
          <p:nvPr>
            <p:ph type="ftr" sz="quarter" idx="11"/>
          </p:nvPr>
        </p:nvSpPr>
        <p:spPr/>
        <p:txBody>
          <a:bodyPr/>
          <a:lstStyle/>
          <a:p>
            <a:r>
              <a:rPr lang="en-CA" smtClean="0"/>
              <a:t>The Greek alphabet</a:t>
            </a:r>
            <a:endParaRPr lang="en-CA"/>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
        <p:nvSpPr>
          <p:cNvPr id="5" name="Slide Number Placeholder 4"/>
          <p:cNvSpPr>
            <a:spLocks noGrp="1"/>
          </p:cNvSpPr>
          <p:nvPr>
            <p:ph type="sldNum" sz="quarter" idx="12"/>
          </p:nvPr>
        </p:nvSpPr>
        <p:spPr/>
        <p:txBody>
          <a:bodyPr/>
          <a:lstStyle/>
          <a:p>
            <a:fld id="{42EF6DC8-DA9C-4533-8A40-BB00A2545AF8}" type="slidenum">
              <a:rPr lang="en-CA" smtClean="0"/>
              <a:pPr/>
              <a:t>9</a:t>
            </a:fld>
            <a:endParaRPr lang="en-CA"/>
          </a:p>
        </p:txBody>
      </p:sp>
    </p:spTree>
    <p:extLst>
      <p:ext uri="{BB962C8B-B14F-4D97-AF65-F5344CB8AC3E}">
        <p14:creationId xmlns:p14="http://schemas.microsoft.com/office/powerpoint/2010/main" val="1740462976"/>
      </p:ext>
    </p:extLst>
  </p:cSld>
  <p:clrMapOvr>
    <a:masterClrMapping/>
  </p:clrMapOvr>
  <mc:AlternateContent xmlns:mc="http://schemas.openxmlformats.org/markup-compatibility/2006" xmlns:p14="http://schemas.microsoft.com/office/powerpoint/2010/main">
    <mc:Choice Requires="p14">
      <p:transition spd="slow" p14:dur="2000" advTm="2189"/>
    </mc:Choice>
    <mc:Fallback xmlns="">
      <p:transition spd="slow" advTm="21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3|7|6.5"/>
</p:tagLst>
</file>

<file path=ppt/tags/tag2.xml><?xml version="1.0" encoding="utf-8"?>
<p:tagLst xmlns:a="http://schemas.openxmlformats.org/drawingml/2006/main" xmlns:r="http://schemas.openxmlformats.org/officeDocument/2006/relationships" xmlns:p="http://schemas.openxmlformats.org/presentationml/2006/main">
  <p:tag name="TIMING" val="|3.3|3.4|8.2|13.2"/>
</p:tagLst>
</file>

<file path=ppt/tags/tag3.xml><?xml version="1.0" encoding="utf-8"?>
<p:tagLst xmlns:a="http://schemas.openxmlformats.org/drawingml/2006/main" xmlns:r="http://schemas.openxmlformats.org/officeDocument/2006/relationships" xmlns:p="http://schemas.openxmlformats.org/presentationml/2006/main">
  <p:tag name="TIMING" val="|3.3|3.4|8.2|13.2"/>
</p:tagLst>
</file>

<file path=ppt/tags/tag4.xml><?xml version="1.0" encoding="utf-8"?>
<p:tagLst xmlns:a="http://schemas.openxmlformats.org/drawingml/2006/main" xmlns:r="http://schemas.openxmlformats.org/officeDocument/2006/relationships" xmlns:p="http://schemas.openxmlformats.org/presentationml/2006/main">
  <p:tag name="TIMING" val="|8.5"/>
</p:tagLst>
</file>

<file path=ppt/tags/tag5.xml><?xml version="1.0" encoding="utf-8"?>
<p:tagLst xmlns:a="http://schemas.openxmlformats.org/drawingml/2006/main" xmlns:r="http://schemas.openxmlformats.org/officeDocument/2006/relationships" xmlns:p="http://schemas.openxmlformats.org/presentationml/2006/main">
  <p:tag name="TIMING" val="|17.9|14.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5403</TotalTime>
  <Words>387</Words>
  <Application>Microsoft Office PowerPoint</Application>
  <PresentationFormat>On-screen Show (4:3)</PresentationFormat>
  <Paragraphs>103</Paragraphs>
  <Slides>12</Slides>
  <Notes>0</Notes>
  <HiddenSlides>0</HiddenSlides>
  <MMClips>12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1.2 The Greek alphabet</vt:lpstr>
      <vt:lpstr>Introduction</vt:lpstr>
      <vt:lpstr>The Greek alphabet</vt:lpstr>
      <vt:lpstr>Greek alphabet</vt:lpstr>
      <vt:lpstr>Greek alphabet</vt:lpstr>
      <vt:lpstr>Common Greek letters</vt:lpstr>
      <vt:lpstr>Some fun history</vt:lpstr>
      <vt:lpstr>Summary</vt:lpstr>
      <vt:lpstr>References</vt:lpstr>
      <vt:lpstr>Acknowledgments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Wilhelm Harder</cp:lastModifiedBy>
  <cp:revision>101</cp:revision>
  <dcterms:created xsi:type="dcterms:W3CDTF">2020-04-30T19:27:29Z</dcterms:created>
  <dcterms:modified xsi:type="dcterms:W3CDTF">2020-05-07T22:28:03Z</dcterms:modified>
</cp:coreProperties>
</file>